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308" r:id="rId25"/>
    <p:sldId id="309" r:id="rId26"/>
    <p:sldId id="310" r:id="rId27"/>
    <p:sldId id="311" r:id="rId28"/>
    <p:sldId id="312" r:id="rId29"/>
    <p:sldId id="297" r:id="rId30"/>
    <p:sldId id="298" r:id="rId31"/>
    <p:sldId id="299" r:id="rId32"/>
    <p:sldId id="300" r:id="rId33"/>
    <p:sldId id="301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1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288DC-2F33-4ADD-9E59-221450B823A9}" type="doc">
      <dgm:prSet loTypeId="urn:microsoft.com/office/officeart/2005/8/layout/target1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8E55D3C6-D13F-4F8E-AE00-32F8C13364AE}">
      <dgm:prSet phldrT="[Text]" custT="1"/>
      <dgm:spPr/>
      <dgm:t>
        <a:bodyPr/>
        <a:lstStyle/>
        <a:p>
          <a:endParaRPr lang="nb-NO" sz="2800" dirty="0"/>
        </a:p>
      </dgm:t>
    </dgm:pt>
    <dgm:pt modelId="{3F49C063-BDFC-44FC-825A-A8E536A27B2C}" type="parTrans" cxnId="{BF39F9CF-FD49-442B-93C3-2A003ADDCF91}">
      <dgm:prSet/>
      <dgm:spPr/>
      <dgm:t>
        <a:bodyPr/>
        <a:lstStyle/>
        <a:p>
          <a:endParaRPr lang="nb-NO"/>
        </a:p>
      </dgm:t>
    </dgm:pt>
    <dgm:pt modelId="{FF113088-046D-4FC7-BE2E-FF7E930E6633}" type="sibTrans" cxnId="{BF39F9CF-FD49-442B-93C3-2A003ADDCF91}">
      <dgm:prSet/>
      <dgm:spPr/>
      <dgm:t>
        <a:bodyPr/>
        <a:lstStyle/>
        <a:p>
          <a:endParaRPr lang="nb-NO"/>
        </a:p>
      </dgm:t>
    </dgm:pt>
    <dgm:pt modelId="{5F32AD79-07A6-48D9-822F-5AF4A0FF4617}">
      <dgm:prSet phldrT="[Text]" custT="1"/>
      <dgm:spPr/>
      <dgm:t>
        <a:bodyPr/>
        <a:lstStyle/>
        <a:p>
          <a:endParaRPr lang="nb-NO" sz="2800" dirty="0"/>
        </a:p>
      </dgm:t>
    </dgm:pt>
    <dgm:pt modelId="{35F3B0C2-ED80-4241-BAEB-00EC2FE3CF35}" type="parTrans" cxnId="{7F1B936F-526E-4C11-9BD6-0BD200948250}">
      <dgm:prSet/>
      <dgm:spPr/>
      <dgm:t>
        <a:bodyPr/>
        <a:lstStyle/>
        <a:p>
          <a:endParaRPr lang="nb-NO"/>
        </a:p>
      </dgm:t>
    </dgm:pt>
    <dgm:pt modelId="{58DD8347-2807-4EA9-B157-931560D972E7}" type="sibTrans" cxnId="{7F1B936F-526E-4C11-9BD6-0BD200948250}">
      <dgm:prSet/>
      <dgm:spPr/>
      <dgm:t>
        <a:bodyPr/>
        <a:lstStyle/>
        <a:p>
          <a:endParaRPr lang="nb-NO"/>
        </a:p>
      </dgm:t>
    </dgm:pt>
    <dgm:pt modelId="{D78E7635-713E-4BB1-A47F-EE900983B78C}">
      <dgm:prSet phldrT="[Text]" custT="1"/>
      <dgm:spPr/>
      <dgm:t>
        <a:bodyPr/>
        <a:lstStyle/>
        <a:p>
          <a:endParaRPr lang="nb-NO" sz="2800" dirty="0"/>
        </a:p>
      </dgm:t>
    </dgm:pt>
    <dgm:pt modelId="{74DE96FC-21E0-401B-8CF7-0A5AE48AC53B}" type="parTrans" cxnId="{B637A3DD-5698-4738-B712-3DE307744DB8}">
      <dgm:prSet/>
      <dgm:spPr/>
      <dgm:t>
        <a:bodyPr/>
        <a:lstStyle/>
        <a:p>
          <a:endParaRPr lang="nb-NO"/>
        </a:p>
      </dgm:t>
    </dgm:pt>
    <dgm:pt modelId="{7BFA69BC-A5AF-4950-89F0-A26A85F6D07E}" type="sibTrans" cxnId="{B637A3DD-5698-4738-B712-3DE307744DB8}">
      <dgm:prSet/>
      <dgm:spPr/>
      <dgm:t>
        <a:bodyPr/>
        <a:lstStyle/>
        <a:p>
          <a:endParaRPr lang="nb-NO"/>
        </a:p>
      </dgm:t>
    </dgm:pt>
    <dgm:pt modelId="{3E8D6C43-13A8-4FF0-8C97-1BF76D52AFD3}">
      <dgm:prSet phldrT="[Text]" custT="1"/>
      <dgm:spPr/>
      <dgm:t>
        <a:bodyPr/>
        <a:lstStyle/>
        <a:p>
          <a:endParaRPr lang="nb-NO" sz="2800" dirty="0"/>
        </a:p>
      </dgm:t>
    </dgm:pt>
    <dgm:pt modelId="{4A66618B-0640-4ABB-BE35-E0DDC160FC14}" type="sibTrans" cxnId="{501D6DD1-AB0A-4549-BAAF-A35A88548AA0}">
      <dgm:prSet/>
      <dgm:spPr/>
      <dgm:t>
        <a:bodyPr/>
        <a:lstStyle/>
        <a:p>
          <a:endParaRPr lang="nb-NO"/>
        </a:p>
      </dgm:t>
    </dgm:pt>
    <dgm:pt modelId="{A15C563B-97FB-4FC7-B0D3-031D47258B89}" type="parTrans" cxnId="{501D6DD1-AB0A-4549-BAAF-A35A88548AA0}">
      <dgm:prSet/>
      <dgm:spPr/>
      <dgm:t>
        <a:bodyPr/>
        <a:lstStyle/>
        <a:p>
          <a:endParaRPr lang="nb-NO"/>
        </a:p>
      </dgm:t>
    </dgm:pt>
    <dgm:pt modelId="{E0B47875-2439-4000-8AE5-1A3429042863}" type="pres">
      <dgm:prSet presAssocID="{6D4288DC-2F33-4ADD-9E59-221450B823A9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17FBB147-4E4C-43FA-B4DE-8797573E5B02}" type="pres">
      <dgm:prSet presAssocID="{3E8D6C43-13A8-4FF0-8C97-1BF76D52AFD3}" presName="circle1" presStyleLbl="lnNode1" presStyleIdx="0" presStyleCnt="4" custLinFactX="71500" custLinFactNeighborX="100000" custLinFactNeighborY="-88699"/>
      <dgm:spPr>
        <a:solidFill>
          <a:srgbClr val="006600"/>
        </a:solidFill>
      </dgm:spPr>
      <dgm:t>
        <a:bodyPr/>
        <a:lstStyle/>
        <a:p>
          <a:endParaRPr lang="nb-NO"/>
        </a:p>
      </dgm:t>
    </dgm:pt>
    <dgm:pt modelId="{EC4E1EB0-92AE-4009-8A4A-3B4778B7F891}" type="pres">
      <dgm:prSet presAssocID="{3E8D6C43-13A8-4FF0-8C97-1BF76D52AFD3}" presName="text1" presStyleLbl="revTx" presStyleIdx="0" presStyleCnt="4" custFlipVert="1" custScaleX="2406" custScaleY="3920" custLinFactX="8806" custLinFactNeighborX="100000" custLinFactNeighborY="-8500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3084AD-2311-44D0-B0B9-CA708D751154}" type="pres">
      <dgm:prSet presAssocID="{3E8D6C43-13A8-4FF0-8C97-1BF76D52AFD3}" presName="line1" presStyleLbl="callout" presStyleIdx="0" presStyleCnt="8" custFlipVert="1" custFlipHor="1" custSzY="45720" custScaleX="7501" custLinFactX="387427" custLinFactY="-378096" custLinFactNeighborX="400000" custLinFactNeighborY="-400000"/>
      <dgm:spPr/>
      <dgm:t>
        <a:bodyPr/>
        <a:lstStyle/>
        <a:p>
          <a:endParaRPr lang="nb-NO"/>
        </a:p>
      </dgm:t>
    </dgm:pt>
    <dgm:pt modelId="{855711A2-3544-48D4-B475-CDDE280720CE}" type="pres">
      <dgm:prSet presAssocID="{3E8D6C43-13A8-4FF0-8C97-1BF76D52AFD3}" presName="d1" presStyleLbl="callout" presStyleIdx="1" presStyleCnt="8" custFlipVert="1" custFlipHor="0" custScaleX="6115" custScaleY="3852" custLinFactX="100000" custLinFactNeighborX="138119" custLinFactNeighborY="-56926"/>
      <dgm:spPr/>
      <dgm:t>
        <a:bodyPr/>
        <a:lstStyle/>
        <a:p>
          <a:endParaRPr lang="nb-NO"/>
        </a:p>
      </dgm:t>
    </dgm:pt>
    <dgm:pt modelId="{3DD2CA55-C0D5-44CA-BA56-8596091F5A9C}" type="pres">
      <dgm:prSet presAssocID="{8E55D3C6-D13F-4F8E-AE00-32F8C13364AE}" presName="circle2" presStyleLbl="lnNode1" presStyleIdx="1" presStyleCnt="4" custLinFactNeighborX="58198" custLinFactNeighborY="-27250"/>
      <dgm:spPr/>
      <dgm:t>
        <a:bodyPr/>
        <a:lstStyle/>
        <a:p>
          <a:endParaRPr lang="nb-NO"/>
        </a:p>
      </dgm:t>
    </dgm:pt>
    <dgm:pt modelId="{CCB79D03-F470-4630-8C30-2F173DD14763}" type="pres">
      <dgm:prSet presAssocID="{8E55D3C6-D13F-4F8E-AE00-32F8C13364AE}" presName="text2" presStyleLbl="revTx" presStyleIdx="1" presStyleCnt="4" custFlipVert="1" custScaleX="4924" custScaleY="3920" custLinFactX="7547" custLinFactY="-2942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8E5A52C-7870-48DD-8D29-39DD1BDBE626}" type="pres">
      <dgm:prSet presAssocID="{8E55D3C6-D13F-4F8E-AE00-32F8C13364AE}" presName="line2" presStyleLbl="callout" presStyleIdx="2" presStyleCnt="8" custFlipVert="1" custFlipHor="1" custSzY="45720" custScaleX="18143" custLinFactX="382106" custLinFactY="-2000000" custLinFactNeighborX="400000" custLinFactNeighborY="-2017480"/>
      <dgm:spPr/>
      <dgm:t>
        <a:bodyPr/>
        <a:lstStyle/>
        <a:p>
          <a:endParaRPr lang="nb-NO"/>
        </a:p>
      </dgm:t>
    </dgm:pt>
    <dgm:pt modelId="{8249869E-B6F8-4F54-BDE2-6025D0AECDB1}" type="pres">
      <dgm:prSet presAssocID="{8E55D3C6-D13F-4F8E-AE00-32F8C13364AE}" presName="d2" presStyleLbl="callout" presStyleIdx="3" presStyleCnt="8" custFlipVert="1" custFlipHor="0" custScaleX="10195" custScaleY="3834" custLinFactX="100000" custLinFactY="-16" custLinFactNeighborX="189055" custLinFactNeighborY="-100000"/>
      <dgm:spPr/>
      <dgm:t>
        <a:bodyPr/>
        <a:lstStyle/>
        <a:p>
          <a:endParaRPr lang="nb-NO"/>
        </a:p>
      </dgm:t>
    </dgm:pt>
    <dgm:pt modelId="{DA3BFB5B-065E-478F-8D12-71922D175EFC}" type="pres">
      <dgm:prSet presAssocID="{5F32AD79-07A6-48D9-822F-5AF4A0FF4617}" presName="circle3" presStyleLbl="lnNode1" presStyleIdx="2" presStyleCnt="4" custLinFactNeighborX="35870" custLinFactNeighborY="-15705"/>
      <dgm:spPr/>
      <dgm:t>
        <a:bodyPr/>
        <a:lstStyle/>
        <a:p>
          <a:endParaRPr lang="nb-NO"/>
        </a:p>
      </dgm:t>
    </dgm:pt>
    <dgm:pt modelId="{C0D4DF0D-EBB6-4CEC-BF53-738A92A2DBD8}" type="pres">
      <dgm:prSet presAssocID="{5F32AD79-07A6-48D9-822F-5AF4A0FF4617}" presName="text3" presStyleLbl="revTx" presStyleIdx="2" presStyleCnt="4" custFlipVert="1" custFlipHor="1" custScaleX="3500" custScaleY="3920" custLinFactX="8259" custLinFactY="-100000" custLinFactNeighborX="100000" custLinFactNeighborY="-12942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F21D09B-4479-4809-8D7C-673779336ADC}" type="pres">
      <dgm:prSet presAssocID="{5F32AD79-07A6-48D9-822F-5AF4A0FF4617}" presName="line3" presStyleLbl="callout" presStyleIdx="4" presStyleCnt="8" custSzY="45720" custScaleX="18142" custLinFactX="382106" custLinFactY="-3600000" custLinFactNeighborX="400000" custLinFactNeighborY="-3656864"/>
      <dgm:spPr/>
      <dgm:t>
        <a:bodyPr/>
        <a:lstStyle/>
        <a:p>
          <a:endParaRPr lang="nb-NO"/>
        </a:p>
      </dgm:t>
    </dgm:pt>
    <dgm:pt modelId="{ECD12252-8EE5-4AFB-A72C-CD2B53B13F9D}" type="pres">
      <dgm:prSet presAssocID="{5F32AD79-07A6-48D9-822F-5AF4A0FF4617}" presName="d3" presStyleLbl="callout" presStyleIdx="5" presStyleCnt="8" custFlipVert="1" custFlipHor="1" custScaleX="20016" custScaleY="2118" custLinFactX="157512" custLinFactY="-70997" custLinFactNeighborX="200000" custLinFactNeighborY="-100000"/>
      <dgm:spPr/>
      <dgm:t>
        <a:bodyPr/>
        <a:lstStyle/>
        <a:p>
          <a:endParaRPr lang="nb-NO"/>
        </a:p>
      </dgm:t>
    </dgm:pt>
    <dgm:pt modelId="{D125E318-4B24-4C90-AFF8-91014F9F5BAB}" type="pres">
      <dgm:prSet presAssocID="{D78E7635-713E-4BB1-A47F-EE900983B78C}" presName="circle4" presStyleLbl="lnNode1" presStyleIdx="3" presStyleCnt="4" custLinFactNeighborX="25388" custLinFactNeighborY="-10740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nb-NO"/>
        </a:p>
      </dgm:t>
    </dgm:pt>
    <dgm:pt modelId="{F3A0A91E-BC30-48BA-9F43-66B1D70427E8}" type="pres">
      <dgm:prSet presAssocID="{D78E7635-713E-4BB1-A47F-EE900983B78C}" presName="text4" presStyleLbl="revTx" presStyleIdx="3" presStyleCnt="4" custFlipVert="1" custFlipHor="1" custScaleX="1875" custScaleY="11754" custLinFactY="-125512" custLinFactNeighborX="85303" custLinFactNeighborY="-2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C1F3616-98A7-46C8-A70F-4D6F5E703353}" type="pres">
      <dgm:prSet presAssocID="{D78E7635-713E-4BB1-A47F-EE900983B78C}" presName="line4" presStyleLbl="callout" presStyleIdx="6" presStyleCnt="8" custFlipVert="0" custFlipHor="1" custSzY="116168" custScaleX="16643" custLinFactX="386283" custLinFactY="-5198403" custLinFactNeighborX="400000" custLinFactNeighborY="-5200000"/>
      <dgm:spPr/>
      <dgm:t>
        <a:bodyPr/>
        <a:lstStyle/>
        <a:p>
          <a:endParaRPr lang="nb-NO"/>
        </a:p>
      </dgm:t>
    </dgm:pt>
    <dgm:pt modelId="{144C88C6-25EE-4F24-8011-81128D808B56}" type="pres">
      <dgm:prSet presAssocID="{D78E7635-713E-4BB1-A47F-EE900983B78C}" presName="d4" presStyleLbl="callout" presStyleIdx="7" presStyleCnt="8" custFlipVert="1" custFlipHor="1" custScaleX="4036" custScaleY="18685" custLinFactX="200803" custLinFactY="-100000" custLinFactNeighborX="300000" custLinFactNeighborY="-196859"/>
      <dgm:spPr/>
      <dgm:t>
        <a:bodyPr/>
        <a:lstStyle/>
        <a:p>
          <a:endParaRPr lang="nb-NO"/>
        </a:p>
      </dgm:t>
    </dgm:pt>
  </dgm:ptLst>
  <dgm:cxnLst>
    <dgm:cxn modelId="{BF39F9CF-FD49-442B-93C3-2A003ADDCF91}" srcId="{6D4288DC-2F33-4ADD-9E59-221450B823A9}" destId="{8E55D3C6-D13F-4F8E-AE00-32F8C13364AE}" srcOrd="1" destOrd="0" parTransId="{3F49C063-BDFC-44FC-825A-A8E536A27B2C}" sibTransId="{FF113088-046D-4FC7-BE2E-FF7E930E6633}"/>
    <dgm:cxn modelId="{AD06819F-FA86-4D17-BCFA-BC2D202FF725}" type="presOf" srcId="{6D4288DC-2F33-4ADD-9E59-221450B823A9}" destId="{E0B47875-2439-4000-8AE5-1A3429042863}" srcOrd="0" destOrd="0" presId="urn:microsoft.com/office/officeart/2005/8/layout/target1"/>
    <dgm:cxn modelId="{D4880F79-C95B-4CC8-988C-59AAF288F5D7}" type="presOf" srcId="{8E55D3C6-D13F-4F8E-AE00-32F8C13364AE}" destId="{CCB79D03-F470-4630-8C30-2F173DD14763}" srcOrd="0" destOrd="0" presId="urn:microsoft.com/office/officeart/2005/8/layout/target1"/>
    <dgm:cxn modelId="{89A7B57E-CE1D-4E99-9316-2FF8BE017329}" type="presOf" srcId="{5F32AD79-07A6-48D9-822F-5AF4A0FF4617}" destId="{C0D4DF0D-EBB6-4CEC-BF53-738A92A2DBD8}" srcOrd="0" destOrd="0" presId="urn:microsoft.com/office/officeart/2005/8/layout/target1"/>
    <dgm:cxn modelId="{501D6DD1-AB0A-4549-BAAF-A35A88548AA0}" srcId="{6D4288DC-2F33-4ADD-9E59-221450B823A9}" destId="{3E8D6C43-13A8-4FF0-8C97-1BF76D52AFD3}" srcOrd="0" destOrd="0" parTransId="{A15C563B-97FB-4FC7-B0D3-031D47258B89}" sibTransId="{4A66618B-0640-4ABB-BE35-E0DDC160FC14}"/>
    <dgm:cxn modelId="{7F1B936F-526E-4C11-9BD6-0BD200948250}" srcId="{6D4288DC-2F33-4ADD-9E59-221450B823A9}" destId="{5F32AD79-07A6-48D9-822F-5AF4A0FF4617}" srcOrd="2" destOrd="0" parTransId="{35F3B0C2-ED80-4241-BAEB-00EC2FE3CF35}" sibTransId="{58DD8347-2807-4EA9-B157-931560D972E7}"/>
    <dgm:cxn modelId="{15BA2FC3-29A4-4B68-965B-1287ADAAD710}" type="presOf" srcId="{3E8D6C43-13A8-4FF0-8C97-1BF76D52AFD3}" destId="{EC4E1EB0-92AE-4009-8A4A-3B4778B7F891}" srcOrd="0" destOrd="0" presId="urn:microsoft.com/office/officeart/2005/8/layout/target1"/>
    <dgm:cxn modelId="{2FE2304A-934A-4B21-94F6-04B5E143747E}" type="presOf" srcId="{D78E7635-713E-4BB1-A47F-EE900983B78C}" destId="{F3A0A91E-BC30-48BA-9F43-66B1D70427E8}" srcOrd="0" destOrd="0" presId="urn:microsoft.com/office/officeart/2005/8/layout/target1"/>
    <dgm:cxn modelId="{B637A3DD-5698-4738-B712-3DE307744DB8}" srcId="{6D4288DC-2F33-4ADD-9E59-221450B823A9}" destId="{D78E7635-713E-4BB1-A47F-EE900983B78C}" srcOrd="3" destOrd="0" parTransId="{74DE96FC-21E0-401B-8CF7-0A5AE48AC53B}" sibTransId="{7BFA69BC-A5AF-4950-89F0-A26A85F6D07E}"/>
    <dgm:cxn modelId="{640087CF-0C4C-4006-AB5F-68701A32C160}" type="presParOf" srcId="{E0B47875-2439-4000-8AE5-1A3429042863}" destId="{17FBB147-4E4C-43FA-B4DE-8797573E5B02}" srcOrd="0" destOrd="0" presId="urn:microsoft.com/office/officeart/2005/8/layout/target1"/>
    <dgm:cxn modelId="{691D402D-7177-44D8-9F88-B3A4638CAC28}" type="presParOf" srcId="{E0B47875-2439-4000-8AE5-1A3429042863}" destId="{EC4E1EB0-92AE-4009-8A4A-3B4778B7F891}" srcOrd="1" destOrd="0" presId="urn:microsoft.com/office/officeart/2005/8/layout/target1"/>
    <dgm:cxn modelId="{A988DD68-3056-4002-8367-EE9FD15E79B7}" type="presParOf" srcId="{E0B47875-2439-4000-8AE5-1A3429042863}" destId="{F93084AD-2311-44D0-B0B9-CA708D751154}" srcOrd="2" destOrd="0" presId="urn:microsoft.com/office/officeart/2005/8/layout/target1"/>
    <dgm:cxn modelId="{21E2D2A2-C2F8-4948-85B0-4180D1F95CFE}" type="presParOf" srcId="{E0B47875-2439-4000-8AE5-1A3429042863}" destId="{855711A2-3544-48D4-B475-CDDE280720CE}" srcOrd="3" destOrd="0" presId="urn:microsoft.com/office/officeart/2005/8/layout/target1"/>
    <dgm:cxn modelId="{6510FFDC-81C8-4986-8C14-B7F3429220EC}" type="presParOf" srcId="{E0B47875-2439-4000-8AE5-1A3429042863}" destId="{3DD2CA55-C0D5-44CA-BA56-8596091F5A9C}" srcOrd="4" destOrd="0" presId="urn:microsoft.com/office/officeart/2005/8/layout/target1"/>
    <dgm:cxn modelId="{9178A4F8-47FF-4FE5-A148-2E31BBA871B2}" type="presParOf" srcId="{E0B47875-2439-4000-8AE5-1A3429042863}" destId="{CCB79D03-F470-4630-8C30-2F173DD14763}" srcOrd="5" destOrd="0" presId="urn:microsoft.com/office/officeart/2005/8/layout/target1"/>
    <dgm:cxn modelId="{1959C346-C856-44D1-8FF5-8C69D2B8DD34}" type="presParOf" srcId="{E0B47875-2439-4000-8AE5-1A3429042863}" destId="{E8E5A52C-7870-48DD-8D29-39DD1BDBE626}" srcOrd="6" destOrd="0" presId="urn:microsoft.com/office/officeart/2005/8/layout/target1"/>
    <dgm:cxn modelId="{DB046709-2A5B-49ED-A22F-864B318B31B6}" type="presParOf" srcId="{E0B47875-2439-4000-8AE5-1A3429042863}" destId="{8249869E-B6F8-4F54-BDE2-6025D0AECDB1}" srcOrd="7" destOrd="0" presId="urn:microsoft.com/office/officeart/2005/8/layout/target1"/>
    <dgm:cxn modelId="{50E4C3E3-6A23-49A1-80F5-9856C67F6D8A}" type="presParOf" srcId="{E0B47875-2439-4000-8AE5-1A3429042863}" destId="{DA3BFB5B-065E-478F-8D12-71922D175EFC}" srcOrd="8" destOrd="0" presId="urn:microsoft.com/office/officeart/2005/8/layout/target1"/>
    <dgm:cxn modelId="{A1364B06-2290-4554-9B44-FA7BED760183}" type="presParOf" srcId="{E0B47875-2439-4000-8AE5-1A3429042863}" destId="{C0D4DF0D-EBB6-4CEC-BF53-738A92A2DBD8}" srcOrd="9" destOrd="0" presId="urn:microsoft.com/office/officeart/2005/8/layout/target1"/>
    <dgm:cxn modelId="{BDA0CB17-EFCD-476C-867E-39B09F89FB9E}" type="presParOf" srcId="{E0B47875-2439-4000-8AE5-1A3429042863}" destId="{6F21D09B-4479-4809-8D7C-673779336ADC}" srcOrd="10" destOrd="0" presId="urn:microsoft.com/office/officeart/2005/8/layout/target1"/>
    <dgm:cxn modelId="{514A9B83-17FE-4C8C-AAEF-3F80C0FC34AC}" type="presParOf" srcId="{E0B47875-2439-4000-8AE5-1A3429042863}" destId="{ECD12252-8EE5-4AFB-A72C-CD2B53B13F9D}" srcOrd="11" destOrd="0" presId="urn:microsoft.com/office/officeart/2005/8/layout/target1"/>
    <dgm:cxn modelId="{0CC3A41A-02EF-4A79-9EC0-88393592AE0D}" type="presParOf" srcId="{E0B47875-2439-4000-8AE5-1A3429042863}" destId="{D125E318-4B24-4C90-AFF8-91014F9F5BAB}" srcOrd="12" destOrd="0" presId="urn:microsoft.com/office/officeart/2005/8/layout/target1"/>
    <dgm:cxn modelId="{428DAE39-7870-4AC7-8B81-178494E36148}" type="presParOf" srcId="{E0B47875-2439-4000-8AE5-1A3429042863}" destId="{F3A0A91E-BC30-48BA-9F43-66B1D70427E8}" srcOrd="13" destOrd="0" presId="urn:microsoft.com/office/officeart/2005/8/layout/target1"/>
    <dgm:cxn modelId="{7A874470-CC67-482C-B3EF-E7C7AA60EC6D}" type="presParOf" srcId="{E0B47875-2439-4000-8AE5-1A3429042863}" destId="{3C1F3616-98A7-46C8-A70F-4D6F5E703353}" srcOrd="14" destOrd="0" presId="urn:microsoft.com/office/officeart/2005/8/layout/target1"/>
    <dgm:cxn modelId="{596550D8-C1D4-4750-8AF7-E0F20F44A3FE}" type="presParOf" srcId="{E0B47875-2439-4000-8AE5-1A3429042863}" destId="{144C88C6-25EE-4F24-8011-81128D808B56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5E318-4B24-4C90-AFF8-91014F9F5BAB}">
      <dsp:nvSpPr>
        <dsp:cNvPr id="0" name=""/>
        <dsp:cNvSpPr/>
      </dsp:nvSpPr>
      <dsp:spPr>
        <a:xfrm>
          <a:off x="2992574" y="581129"/>
          <a:ext cx="3429000" cy="3429000"/>
        </a:xfrm>
        <a:prstGeom prst="ellipse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BFB5B-065E-478F-8D12-71922D175EFC}">
      <dsp:nvSpPr>
        <dsp:cNvPr id="0" name=""/>
        <dsp:cNvSpPr/>
      </dsp:nvSpPr>
      <dsp:spPr>
        <a:xfrm>
          <a:off x="3490493" y="1054869"/>
          <a:ext cx="2448877" cy="24488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2CA55-C0D5-44CA-BA56-8596091F5A9C}">
      <dsp:nvSpPr>
        <dsp:cNvPr id="0" name=""/>
        <dsp:cNvSpPr/>
      </dsp:nvSpPr>
      <dsp:spPr>
        <a:xfrm>
          <a:off x="3956974" y="1528849"/>
          <a:ext cx="1469326" cy="14693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FBB147-4E4C-43FA-B4DE-8797573E5B02}">
      <dsp:nvSpPr>
        <dsp:cNvPr id="0" name=""/>
        <dsp:cNvSpPr/>
      </dsp:nvSpPr>
      <dsp:spPr>
        <a:xfrm>
          <a:off x="4431596" y="1984590"/>
          <a:ext cx="489775" cy="489775"/>
        </a:xfrm>
        <a:prstGeom prst="ellipse">
          <a:avLst/>
        </a:prstGeom>
        <a:solidFill>
          <a:srgbClr val="00660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4E1EB0-92AE-4009-8A4A-3B4778B7F891}">
      <dsp:nvSpPr>
        <dsp:cNvPr id="0" name=""/>
        <dsp:cNvSpPr/>
      </dsp:nvSpPr>
      <dsp:spPr>
        <a:xfrm flipV="1">
          <a:off x="8824622" y="0"/>
          <a:ext cx="41250" cy="32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800" kern="1200" dirty="0"/>
        </a:p>
      </dsp:txBody>
      <dsp:txXfrm rot="10800000">
        <a:off x="8824622" y="0"/>
        <a:ext cx="41250" cy="32148"/>
      </dsp:txXfrm>
    </dsp:sp>
    <dsp:sp modelId="{F93084AD-2311-44D0-B0B9-CA708D751154}">
      <dsp:nvSpPr>
        <dsp:cNvPr id="0" name=""/>
        <dsp:cNvSpPr/>
      </dsp:nvSpPr>
      <dsp:spPr>
        <a:xfrm flipH="1" flipV="1">
          <a:off x="9111848" y="0"/>
          <a:ext cx="32151" cy="457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5711A2-3544-48D4-B475-CDDE280720CE}">
      <dsp:nvSpPr>
        <dsp:cNvPr id="0" name=""/>
        <dsp:cNvSpPr/>
      </dsp:nvSpPr>
      <dsp:spPr>
        <a:xfrm rot="16200000" flipV="1">
          <a:off x="9039667" y="-7606"/>
          <a:ext cx="93340" cy="11532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B79D03-F470-4630-8C30-2F173DD14763}">
      <dsp:nvSpPr>
        <dsp:cNvPr id="0" name=""/>
        <dsp:cNvSpPr/>
      </dsp:nvSpPr>
      <dsp:spPr>
        <a:xfrm flipV="1">
          <a:off x="8781451" y="0"/>
          <a:ext cx="84421" cy="32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800" kern="1200" dirty="0"/>
        </a:p>
      </dsp:txBody>
      <dsp:txXfrm rot="10800000">
        <a:off x="8781451" y="0"/>
        <a:ext cx="84421" cy="32148"/>
      </dsp:txXfrm>
    </dsp:sp>
    <dsp:sp modelId="{E8E5A52C-7870-48DD-8D29-39DD1BDBE626}">
      <dsp:nvSpPr>
        <dsp:cNvPr id="0" name=""/>
        <dsp:cNvSpPr/>
      </dsp:nvSpPr>
      <dsp:spPr>
        <a:xfrm flipH="1" flipV="1">
          <a:off x="9066234" y="0"/>
          <a:ext cx="77765" cy="457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49869E-B6F8-4F54-BDE2-6025D0AECDB1}">
      <dsp:nvSpPr>
        <dsp:cNvPr id="0" name=""/>
        <dsp:cNvSpPr/>
      </dsp:nvSpPr>
      <dsp:spPr>
        <a:xfrm rot="16200000" flipV="1">
          <a:off x="9030545" y="-33762"/>
          <a:ext cx="76295" cy="15061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D4DF0D-EBB6-4CEC-BF53-738A92A2DBD8}">
      <dsp:nvSpPr>
        <dsp:cNvPr id="0" name=""/>
        <dsp:cNvSpPr/>
      </dsp:nvSpPr>
      <dsp:spPr>
        <a:xfrm flipH="1" flipV="1">
          <a:off x="8805866" y="0"/>
          <a:ext cx="60007" cy="32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800" kern="1200" dirty="0"/>
        </a:p>
      </dsp:txBody>
      <dsp:txXfrm rot="10800000">
        <a:off x="8805866" y="0"/>
        <a:ext cx="60007" cy="32148"/>
      </dsp:txXfrm>
    </dsp:sp>
    <dsp:sp modelId="{6F21D09B-4479-4809-8D7C-673779336ADC}">
      <dsp:nvSpPr>
        <dsp:cNvPr id="0" name=""/>
        <dsp:cNvSpPr/>
      </dsp:nvSpPr>
      <dsp:spPr>
        <a:xfrm>
          <a:off x="9066238" y="0"/>
          <a:ext cx="77761" cy="457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D12252-8EE5-4AFB-A72C-CD2B53B13F9D}">
      <dsp:nvSpPr>
        <dsp:cNvPr id="0" name=""/>
        <dsp:cNvSpPr/>
      </dsp:nvSpPr>
      <dsp:spPr>
        <a:xfrm rot="5400000" flipH="1" flipV="1">
          <a:off x="9013819" y="-94634"/>
          <a:ext cx="32149" cy="22821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A0A91E-BC30-48BA-9F43-66B1D70427E8}">
      <dsp:nvSpPr>
        <dsp:cNvPr id="0" name=""/>
        <dsp:cNvSpPr/>
      </dsp:nvSpPr>
      <dsp:spPr>
        <a:xfrm flipH="1" flipV="1">
          <a:off x="8426216" y="0"/>
          <a:ext cx="32146" cy="96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800" kern="1200" dirty="0"/>
        </a:p>
      </dsp:txBody>
      <dsp:txXfrm rot="10800000">
        <a:off x="8426216" y="0"/>
        <a:ext cx="32146" cy="96394"/>
      </dsp:txXfrm>
    </dsp:sp>
    <dsp:sp modelId="{3C1F3616-98A7-46C8-A70F-4D6F5E703353}">
      <dsp:nvSpPr>
        <dsp:cNvPr id="0" name=""/>
        <dsp:cNvSpPr/>
      </dsp:nvSpPr>
      <dsp:spPr>
        <a:xfrm flipH="1">
          <a:off x="9072663" y="0"/>
          <a:ext cx="71336" cy="11616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4C88C6-25EE-4F24-8011-81128D808B56}">
      <dsp:nvSpPr>
        <dsp:cNvPr id="0" name=""/>
        <dsp:cNvSpPr/>
      </dsp:nvSpPr>
      <dsp:spPr>
        <a:xfrm rot="5400000" flipH="1" flipV="1">
          <a:off x="9030450" y="84788"/>
          <a:ext cx="194946" cy="3215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AD3CC-0395-4026-ABC4-A5E2AA6FCCF3}" type="datetimeFigureOut">
              <a:rPr lang="de-DE" smtClean="0"/>
              <a:t>16.07.2015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C24D2-452F-4067-A43A-0509B94DF69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3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truth about the quality of the conducted implementation process is the degree of committed actions, compatible and supporting chosen goals and values, connected to methodology in focus. </a:t>
            </a:r>
          </a:p>
          <a:p>
            <a:pPr>
              <a:spcBef>
                <a:spcPts val="60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implementation process is structured in two circles, management level and employee level.</a:t>
            </a:r>
          </a:p>
          <a:p>
            <a:pPr>
              <a:spcBef>
                <a:spcPts val="60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Current context is the influenced by the remaining former organizational culture and the new  culture elements actually presented and implemented, influenced by hidden and chosen goals and values.</a:t>
            </a:r>
          </a:p>
        </p:txBody>
      </p:sp>
      <p:sp>
        <p:nvSpPr>
          <p:cNvPr id="10035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/>
            <a:fld id="{AD4914AD-48F5-694F-8B33-7D33BDFCA834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3545-43F7-B94A-9932-B826214918C0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09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179512" y="6655668"/>
            <a:ext cx="8964488" cy="202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179512" y="0"/>
            <a:ext cx="45719" cy="665566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225232" y="6587082"/>
            <a:ext cx="8918768" cy="6858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8" name="Picture 2" descr="C:\Users\Mareike\Desktop\Berlin square_2 gif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71" y="116632"/>
            <a:ext cx="441649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/>
          <p:cNvSpPr txBox="1">
            <a:spLocks/>
          </p:cNvSpPr>
          <p:nvPr userDrawn="1"/>
        </p:nvSpPr>
        <p:spPr>
          <a:xfrm>
            <a:off x="798416" y="3429000"/>
            <a:ext cx="777240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sz="2600" b="1" dirty="0" err="1" smtClean="0">
                <a:solidFill>
                  <a:schemeClr val="bg1">
                    <a:lumMod val="50000"/>
                  </a:schemeClr>
                </a:solidFill>
              </a:rPr>
              <a:t>Chair</a:t>
            </a:r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sz="2600" dirty="0" smtClean="0">
                <a:solidFill>
                  <a:schemeClr val="bg1">
                    <a:lumMod val="50000"/>
                  </a:schemeClr>
                </a:solidFill>
              </a:rPr>
              <a:t>Dr. Eric Morris</a:t>
            </a:r>
          </a:p>
          <a:p>
            <a:endParaRPr lang="de-DE" sz="13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Speakers:</a:t>
            </a:r>
          </a:p>
          <a:p>
            <a:r>
              <a:rPr lang="de-DE" sz="2600" b="0" dirty="0" smtClean="0">
                <a:solidFill>
                  <a:schemeClr val="bg1">
                    <a:lumMod val="50000"/>
                  </a:schemeClr>
                </a:solidFill>
              </a:rPr>
              <a:t>M.</a:t>
            </a:r>
            <a:r>
              <a:rPr lang="de-DE" sz="2600" b="0" baseline="0" dirty="0" smtClean="0">
                <a:solidFill>
                  <a:schemeClr val="bg1">
                    <a:lumMod val="50000"/>
                  </a:schemeClr>
                </a:solidFill>
              </a:rPr>
              <a:t> Sc. Psych. Charles </a:t>
            </a:r>
            <a:r>
              <a:rPr lang="de-DE" sz="2600" b="0" baseline="0" dirty="0" err="1" smtClean="0">
                <a:solidFill>
                  <a:schemeClr val="bg1">
                    <a:lumMod val="50000"/>
                  </a:schemeClr>
                </a:solidFill>
              </a:rPr>
              <a:t>Benoy</a:t>
            </a:r>
            <a:endParaRPr lang="de-DE" sz="2600" b="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600" b="0" baseline="0" dirty="0" smtClean="0">
                <a:solidFill>
                  <a:schemeClr val="bg1">
                    <a:lumMod val="50000"/>
                  </a:schemeClr>
                </a:solidFill>
              </a:rPr>
              <a:t>M. </a:t>
            </a:r>
            <a:r>
              <a:rPr lang="de-DE" sz="2600" b="0" baseline="0" dirty="0" err="1" smtClean="0">
                <a:solidFill>
                  <a:schemeClr val="bg1">
                    <a:lumMod val="50000"/>
                  </a:schemeClr>
                </a:solidFill>
              </a:rPr>
              <a:t>Trym</a:t>
            </a:r>
            <a:r>
              <a:rPr lang="de-DE" sz="2600" b="0" baseline="0" dirty="0" smtClean="0">
                <a:solidFill>
                  <a:schemeClr val="bg1">
                    <a:lumMod val="50000"/>
                  </a:schemeClr>
                </a:solidFill>
              </a:rPr>
              <a:t> Nordstrand Jacobsen </a:t>
            </a:r>
            <a:endParaRPr lang="de-DE" sz="26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600" b="0" dirty="0" err="1" smtClean="0">
                <a:solidFill>
                  <a:schemeClr val="bg1">
                    <a:lumMod val="50000"/>
                  </a:schemeClr>
                </a:solidFill>
              </a:rPr>
              <a:t>PhD</a:t>
            </a:r>
            <a:r>
              <a:rPr lang="de-DE" sz="2600" b="0" baseline="0" dirty="0" smtClean="0">
                <a:solidFill>
                  <a:schemeClr val="bg1">
                    <a:lumMod val="50000"/>
                  </a:schemeClr>
                </a:solidFill>
              </a:rPr>
              <a:t> Tobias </a:t>
            </a:r>
            <a:r>
              <a:rPr lang="de-DE" sz="2600" b="0" baseline="0" dirty="0" err="1" smtClean="0">
                <a:solidFill>
                  <a:schemeClr val="bg1">
                    <a:lumMod val="50000"/>
                  </a:schemeClr>
                </a:solidFill>
              </a:rPr>
              <a:t>Lundgren</a:t>
            </a:r>
            <a:endParaRPr lang="de-DE" sz="26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600" b="0" dirty="0" smtClean="0">
                <a:solidFill>
                  <a:schemeClr val="bg1">
                    <a:lumMod val="50000"/>
                  </a:schemeClr>
                </a:solidFill>
              </a:rPr>
              <a:t>M. Sc. Psych. Mareike </a:t>
            </a:r>
            <a:r>
              <a:rPr lang="de-DE" sz="2600" b="0" dirty="0" smtClean="0">
                <a:solidFill>
                  <a:schemeClr val="bg1">
                    <a:lumMod val="50000"/>
                  </a:schemeClr>
                </a:solidFill>
              </a:rPr>
              <a:t>Pleger &amp; Ronald </a:t>
            </a:r>
            <a:r>
              <a:rPr lang="de-DE" sz="2600" b="0" dirty="0" err="1" smtClean="0">
                <a:solidFill>
                  <a:schemeClr val="bg1">
                    <a:lumMod val="50000"/>
                  </a:schemeClr>
                </a:solidFill>
              </a:rPr>
              <a:t>Burian</a:t>
            </a:r>
            <a:endParaRPr lang="de-DE" sz="26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600" b="0" dirty="0" smtClean="0">
                <a:solidFill>
                  <a:schemeClr val="bg1">
                    <a:lumMod val="50000"/>
                  </a:schemeClr>
                </a:solidFill>
              </a:rPr>
              <a:t>M. Joris </a:t>
            </a:r>
            <a:r>
              <a:rPr lang="de-DE" sz="2600" b="0" dirty="0" err="1" smtClean="0">
                <a:solidFill>
                  <a:schemeClr val="bg1">
                    <a:lumMod val="50000"/>
                  </a:schemeClr>
                </a:solidFill>
              </a:rPr>
              <a:t>Corthouts</a:t>
            </a:r>
            <a:endParaRPr lang="de-DE" sz="26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1480260" y="1786339"/>
            <a:ext cx="6408712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544156" y="20608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err="1" smtClean="0"/>
              <a:t>How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to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Implement</a:t>
            </a:r>
            <a:r>
              <a:rPr lang="de-DE" sz="3200" b="1" baseline="0" dirty="0" smtClean="0"/>
              <a:t> ACT in a </a:t>
            </a:r>
            <a:r>
              <a:rPr lang="de-DE" sz="3200" b="1" baseline="0" dirty="0" err="1" smtClean="0"/>
              <a:t>Psychiatric</a:t>
            </a:r>
            <a:r>
              <a:rPr lang="de-DE" sz="3200" b="1" baseline="0" dirty="0" smtClean="0"/>
              <a:t> Setting:</a:t>
            </a:r>
          </a:p>
          <a:p>
            <a:pPr algn="ctr"/>
            <a:r>
              <a:rPr lang="de-DE" sz="3200" b="1" baseline="0" dirty="0" smtClean="0"/>
              <a:t>5 </a:t>
            </a:r>
            <a:r>
              <a:rPr lang="de-DE" sz="3200" b="1" baseline="0" dirty="0" err="1" smtClean="0"/>
              <a:t>Experiences</a:t>
            </a:r>
            <a:r>
              <a:rPr lang="de-DE" sz="3200" b="1" baseline="0" dirty="0" smtClean="0"/>
              <a:t> 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26093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29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6715172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857224" y="1857364"/>
            <a:ext cx="7715304" cy="42687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8625" y="64928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CB22F794-9B7B-4704-BE45-68D3C57B1A1A}" type="datetimeFigureOut">
              <a:rPr lang="nl-BE"/>
              <a:pPr>
                <a:defRPr/>
              </a:pPr>
              <a:t>16/07/2015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71813" y="6492875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035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9E016-94F7-3345-8D52-3A51179EDB17}" type="datetimeFigureOut">
              <a:rPr lang="nb-NO" smtClean="0"/>
              <a:t>16.07.2015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CE6-8857-764B-8F28-B0CBE17FE45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84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9E016-94F7-3345-8D52-3A51179EDB17}" type="datetimeFigureOut">
              <a:rPr lang="nb-NO" smtClean="0"/>
              <a:t>16.07.2015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CE6-8857-764B-8F28-B0CBE17FE453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38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1216" y="562670"/>
            <a:ext cx="41148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2050" name="Picture 2" descr="C:\Users\Mareike\Desktop\Berlin square_2 gif.g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4624"/>
            <a:ext cx="3425957" cy="1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79512" y="6655668"/>
            <a:ext cx="8964488" cy="202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179512" y="0"/>
            <a:ext cx="45719" cy="665566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225232" y="6587082"/>
            <a:ext cx="8918768" cy="6858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88224" y="6655666"/>
            <a:ext cx="2133600" cy="202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366A048-4B47-4130-83AF-39723786BD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225231" y="1413770"/>
            <a:ext cx="8895907" cy="6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75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1">
              <a:lumMod val="75000"/>
            </a:schemeClr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Implementing ACT on the Ward for Mood </a:t>
            </a:r>
            <a:r>
              <a:rPr lang="en-US" sz="2400" dirty="0"/>
              <a:t>D</a:t>
            </a:r>
            <a:r>
              <a:rPr lang="en-US" sz="2400" dirty="0" smtClean="0"/>
              <a:t>isorders (P09)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10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092280" y="1964085"/>
            <a:ext cx="1952575" cy="12961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IPT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CBT 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ACT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468883" y="1619508"/>
            <a:ext cx="11993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Since 2012</a:t>
            </a:r>
            <a:endParaRPr lang="en-US" dirty="0"/>
          </a:p>
        </p:txBody>
      </p:sp>
      <p:sp>
        <p:nvSpPr>
          <p:cNvPr id="37" name="Legende mit Pfeil nach rechts 36"/>
          <p:cNvSpPr/>
          <p:nvPr/>
        </p:nvSpPr>
        <p:spPr>
          <a:xfrm>
            <a:off x="367891" y="2162374"/>
            <a:ext cx="1467805" cy="1097852"/>
          </a:xfrm>
          <a:prstGeom prst="rightArrowCallout">
            <a:avLst>
              <a:gd name="adj1" fmla="val 18387"/>
              <a:gd name="adj2" fmla="val 25000"/>
              <a:gd name="adj3" fmla="val 15079"/>
              <a:gd name="adj4" fmla="val 8464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ACT literature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Legende mit Pfeil nach rechts 37"/>
          <p:cNvSpPr/>
          <p:nvPr/>
        </p:nvSpPr>
        <p:spPr>
          <a:xfrm>
            <a:off x="1825856" y="2162374"/>
            <a:ext cx="1655010" cy="1097852"/>
          </a:xfrm>
          <a:prstGeom prst="rightArrowCallout">
            <a:avLst>
              <a:gd name="adj1" fmla="val 18387"/>
              <a:gd name="adj2" fmla="val 25000"/>
              <a:gd name="adj3" fmla="val 15079"/>
              <a:gd name="adj4" fmla="val 8464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ACT Workshops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Legende mit Pfeil nach rechts 38"/>
          <p:cNvSpPr/>
          <p:nvPr/>
        </p:nvSpPr>
        <p:spPr>
          <a:xfrm>
            <a:off x="3491532" y="2162373"/>
            <a:ext cx="1872208" cy="1097853"/>
          </a:xfrm>
          <a:prstGeom prst="rightArrowCallout">
            <a:avLst>
              <a:gd name="adj1" fmla="val 18387"/>
              <a:gd name="adj2" fmla="val 25000"/>
              <a:gd name="adj3" fmla="val 15079"/>
              <a:gd name="adj4" fmla="val 8464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Decision to implement ACT in different settings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39552" y="1793042"/>
            <a:ext cx="7056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2263073" y="1772816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pic>
        <p:nvPicPr>
          <p:cNvPr id="46" name="Picture 3" descr="C:\Users\Mareike\Desktop\KEH\ACBS Worldcon\Flyer_Seit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09" y="4740683"/>
            <a:ext cx="3370673" cy="146435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7729113" y="3260226"/>
            <a:ext cx="678906" cy="1968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feil nach unten 5"/>
          <p:cNvSpPr/>
          <p:nvPr/>
        </p:nvSpPr>
        <p:spPr>
          <a:xfrm rot="5400000">
            <a:off x="6695284" y="4264179"/>
            <a:ext cx="1008112" cy="241735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Legende mit Pfeil nach rechts 24"/>
          <p:cNvSpPr/>
          <p:nvPr/>
        </p:nvSpPr>
        <p:spPr>
          <a:xfrm>
            <a:off x="5413859" y="2165804"/>
            <a:ext cx="1678421" cy="1094421"/>
          </a:xfrm>
          <a:prstGeom prst="rightArrowCallout">
            <a:avLst>
              <a:gd name="adj1" fmla="val 18387"/>
              <a:gd name="adj2" fmla="val 25000"/>
              <a:gd name="adj3" fmla="val 15079"/>
              <a:gd name="adj4" fmla="val 8464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ACT</a:t>
            </a:r>
          </a:p>
          <a:p>
            <a:pPr algn="ctr"/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Curriculum</a:t>
            </a:r>
          </a:p>
          <a:p>
            <a:pPr algn="ctr"/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</a:rPr>
              <a:t>(in-house trainings)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Pfeil nach unten 14"/>
          <p:cNvSpPr/>
          <p:nvPr/>
        </p:nvSpPr>
        <p:spPr>
          <a:xfrm rot="10800000">
            <a:off x="3799989" y="3260227"/>
            <a:ext cx="1008112" cy="1480456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/>
      <p:bldP spid="5" grpId="0" animBg="1"/>
      <p:bldP spid="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in an </a:t>
            </a:r>
            <a:r>
              <a:rPr lang="en-US" dirty="0"/>
              <a:t>i</a:t>
            </a:r>
            <a:r>
              <a:rPr lang="en-US" dirty="0" smtClean="0"/>
              <a:t>nter-disciplinary </a:t>
            </a:r>
            <a:r>
              <a:rPr lang="en-US" dirty="0"/>
              <a:t>S</a:t>
            </a:r>
            <a:r>
              <a:rPr lang="en-US" dirty="0" smtClean="0"/>
              <a:t>etting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lnSpc>
                <a:spcPct val="80000"/>
              </a:lnSpc>
            </a:pPr>
            <a:endParaRPr lang="en-US" altLang="en-US" sz="2200" b="1" dirty="0" smtClean="0"/>
          </a:p>
          <a:p>
            <a:pPr marL="179388" indent="-179388">
              <a:lnSpc>
                <a:spcPct val="80000"/>
              </a:lnSpc>
            </a:pPr>
            <a:r>
              <a:rPr lang="en-US" altLang="en-US" sz="2400" b="1" dirty="0" smtClean="0"/>
              <a:t>ACT group sessions</a:t>
            </a:r>
            <a:r>
              <a:rPr lang="en-US" altLang="en-US" sz="2400" dirty="0" smtClean="0"/>
              <a:t>: twice/week</a:t>
            </a:r>
          </a:p>
          <a:p>
            <a:pPr marL="579438" lvl="1" indent="-179388">
              <a:lnSpc>
                <a:spcPct val="80000"/>
              </a:lnSpc>
            </a:pPr>
            <a:r>
              <a:rPr lang="en-US" altLang="en-US" sz="2400" dirty="0" smtClean="0"/>
              <a:t>Mindfulness training</a:t>
            </a:r>
          </a:p>
          <a:p>
            <a:pPr marL="579438" lvl="1" indent="-179388">
              <a:lnSpc>
                <a:spcPct val="80000"/>
              </a:lnSpc>
            </a:pPr>
            <a:r>
              <a:rPr lang="en-US" altLang="en-US" sz="2400" dirty="0" smtClean="0"/>
              <a:t>ACT core processes</a:t>
            </a:r>
          </a:p>
          <a:p>
            <a:pPr marL="400050" lvl="1" indent="0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 marL="179388" indent="-179388">
              <a:lnSpc>
                <a:spcPct val="80000"/>
              </a:lnSpc>
            </a:pPr>
            <a:r>
              <a:rPr lang="en-US" altLang="en-US" sz="2400" b="1" dirty="0" smtClean="0"/>
              <a:t>ACT and occupational therapy</a:t>
            </a:r>
            <a:r>
              <a:rPr lang="en-US" altLang="en-US" sz="2400" dirty="0" smtClean="0"/>
              <a:t>: </a:t>
            </a:r>
          </a:p>
          <a:p>
            <a:pPr marL="579438" lvl="1" indent="-179388">
              <a:lnSpc>
                <a:spcPct val="80000"/>
              </a:lnSpc>
            </a:pPr>
            <a:r>
              <a:rPr lang="en-US" altLang="en-US" sz="2400" dirty="0" smtClean="0"/>
              <a:t>Mindfulness training</a:t>
            </a:r>
          </a:p>
          <a:p>
            <a:pPr marL="579438" lvl="1" indent="-179388">
              <a:lnSpc>
                <a:spcPct val="80000"/>
              </a:lnSpc>
            </a:pPr>
            <a:r>
              <a:rPr lang="en-US" altLang="en-US" sz="2400" dirty="0" smtClean="0"/>
              <a:t>Creative implementation of ACT core processes</a:t>
            </a:r>
          </a:p>
          <a:p>
            <a:pPr marL="400050" lvl="1" indent="0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 marL="179388" indent="-179388">
              <a:lnSpc>
                <a:spcPct val="80000"/>
              </a:lnSpc>
            </a:pPr>
            <a:r>
              <a:rPr lang="en-US" altLang="en-US" sz="2400" b="1" dirty="0" smtClean="0"/>
              <a:t>ACT and physiotherapy:</a:t>
            </a:r>
          </a:p>
          <a:p>
            <a:pPr marL="579438" lvl="1" indent="-179388">
              <a:lnSpc>
                <a:spcPct val="80000"/>
              </a:lnSpc>
            </a:pPr>
            <a:r>
              <a:rPr lang="en-US" altLang="en-US" sz="2400" dirty="0" smtClean="0"/>
              <a:t>Body focused Mindfulness training </a:t>
            </a:r>
          </a:p>
          <a:p>
            <a:pPr marL="579438" lvl="1" indent="-179388">
              <a:lnSpc>
                <a:spcPct val="80000"/>
              </a:lnSpc>
            </a:pPr>
            <a:r>
              <a:rPr lang="en-US" altLang="en-US" sz="2400" dirty="0" smtClean="0"/>
              <a:t>Yoga, Pilates, Qigong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11</a:t>
            </a:fld>
            <a:endParaRPr lang="de-DE" dirty="0"/>
          </a:p>
        </p:txBody>
      </p:sp>
      <p:sp>
        <p:nvSpPr>
          <p:cNvPr id="5" name="Nach links gekrümmter Pfeil 4"/>
          <p:cNvSpPr/>
          <p:nvPr/>
        </p:nvSpPr>
        <p:spPr>
          <a:xfrm>
            <a:off x="5724128" y="1844824"/>
            <a:ext cx="1800200" cy="2304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6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</a:t>
            </a:r>
            <a:r>
              <a:rPr lang="en-US" dirty="0"/>
              <a:t>g</a:t>
            </a:r>
            <a:r>
              <a:rPr lang="en-US" dirty="0" smtClean="0"/>
              <a:t>roup sessions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12</a:t>
            </a:fld>
            <a:endParaRPr lang="de-DE" dirty="0"/>
          </a:p>
        </p:txBody>
      </p:sp>
      <p:pic>
        <p:nvPicPr>
          <p:cNvPr id="2050" name="Picture 2" descr="C:\Users\Mareike\Desktop\KEH\ACBS Worldcon\Fotos\DSC_0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20971"/>
          <a:stretch/>
        </p:blipFill>
        <p:spPr bwMode="auto">
          <a:xfrm>
            <a:off x="3341662" y="1556792"/>
            <a:ext cx="2809875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eike\Desktop\KEH\ACBS Worldcon\Fotos\DSC_0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430270" cy="4320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eike\Desktop\KEH\ACBS Worldcon\Fotos\Mallorca 2015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1" y="2276872"/>
            <a:ext cx="2592288" cy="34563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eike\Desktop\IMG_58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00" y="4077072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ACT </a:t>
            </a:r>
            <a:r>
              <a:rPr lang="en-US" sz="3200" smtClean="0"/>
              <a:t>and occupational </a:t>
            </a:r>
            <a:r>
              <a:rPr lang="en-US" sz="3200" dirty="0"/>
              <a:t>t</a:t>
            </a:r>
            <a:r>
              <a:rPr lang="en-US" sz="3200" smtClean="0"/>
              <a:t>herapy</a:t>
            </a:r>
            <a:endParaRPr lang="en-US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13</a:t>
            </a:fld>
            <a:endParaRPr lang="de-DE" dirty="0"/>
          </a:p>
        </p:txBody>
      </p:sp>
      <p:pic>
        <p:nvPicPr>
          <p:cNvPr id="1026" name="Picture 2" descr="C:\Users\Mareike\Desktop\KEH\ACBS Worldcon\Fotos\Gedanken beobachten und ziehen lassen\20150512_093446-1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1" y="1556792"/>
            <a:ext cx="3135147" cy="21893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eike\Desktop\KEH\ACBS Worldcon\Fotos\Gefühle materialisieren\20150217_1132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2"/>
          <a:stretch/>
        </p:blipFill>
        <p:spPr bwMode="auto">
          <a:xfrm>
            <a:off x="3419872" y="1772816"/>
            <a:ext cx="2376264" cy="22196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eike\Desktop\KEH\ACBS Worldcon\Fotos\Selbst als Kontext\20150512_093535-1-1_res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63" y="3900648"/>
            <a:ext cx="3312074" cy="26744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eike\Desktop\KEH\ACBS Worldcon\Fotos\Verstand als Wesen\20150429_090753-1_resiz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266578" cy="22665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eike\Desktop\KEH\ACBS Worldcon\Fotos\Verstand als Wesen\20150429_090837-1_resiz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90" y="3645024"/>
            <a:ext cx="1244546" cy="20724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reike\Desktop\KEH\ACBS Worldcon\Fotos\Verstand als Wesen\20150429_091038-1_resiz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00648"/>
            <a:ext cx="1698040" cy="25688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reike\Desktop\KEH\ACBS Worldcon\Fotos\Gedanken beobachten und ziehen lassen\20150512_093409-1_resiz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83690"/>
            <a:ext cx="2627103" cy="21964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Legato: </a:t>
            </a:r>
            <a:r>
              <a:rPr lang="nl-BE" dirty="0" err="1" smtClean="0"/>
              <a:t>centre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psychotic</a:t>
            </a:r>
            <a:r>
              <a:rPr lang="nl-BE" dirty="0" smtClean="0"/>
              <a:t> disorders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14</a:t>
            </a:fld>
            <a:endParaRPr lang="de-DE" dirty="0"/>
          </a:p>
        </p:txBody>
      </p:sp>
      <p:pic>
        <p:nvPicPr>
          <p:cNvPr id="5" name="Tijdelijke aanduiding voor inhoud 5" descr="Afbeelding 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700213"/>
            <a:ext cx="3671888" cy="243681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Tijdelijke aanduiding voor inhoud 5" descr="Afbeelding 0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7984" y="3212976"/>
            <a:ext cx="4429192" cy="294801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Afbeelding 1" descr="HandtekeningOutlookPC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07" b="27810"/>
          <a:stretch/>
        </p:blipFill>
        <p:spPr bwMode="auto">
          <a:xfrm>
            <a:off x="633256" y="4152993"/>
            <a:ext cx="2242591" cy="241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Legato: </a:t>
            </a:r>
            <a:r>
              <a:rPr lang="nl-BE" dirty="0" err="1" smtClean="0"/>
              <a:t>centre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psychotic</a:t>
            </a:r>
            <a:r>
              <a:rPr lang="nl-BE" dirty="0" smtClean="0"/>
              <a:t> disorders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15</a:t>
            </a:fld>
            <a:endParaRPr lang="de-DE" dirty="0"/>
          </a:p>
        </p:txBody>
      </p:sp>
      <p:sp>
        <p:nvSpPr>
          <p:cNvPr id="5" name="Rechthoek 4"/>
          <p:cNvSpPr/>
          <p:nvPr/>
        </p:nvSpPr>
        <p:spPr>
          <a:xfrm>
            <a:off x="457200" y="1700808"/>
            <a:ext cx="3898776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Admission</a:t>
            </a:r>
            <a:r>
              <a:rPr lang="nl-BE" dirty="0" smtClean="0"/>
              <a:t> Ward </a:t>
            </a:r>
          </a:p>
          <a:p>
            <a:pPr algn="ctr"/>
            <a:r>
              <a:rPr lang="nl-BE" dirty="0" err="1" smtClean="0"/>
              <a:t>for</a:t>
            </a:r>
            <a:r>
              <a:rPr lang="nl-BE" dirty="0" smtClean="0"/>
              <a:t> the </a:t>
            </a:r>
          </a:p>
          <a:p>
            <a:pPr algn="ctr"/>
            <a:r>
              <a:rPr lang="nl-BE" dirty="0" err="1" smtClean="0"/>
              <a:t>Rehabilitation</a:t>
            </a:r>
            <a:r>
              <a:rPr lang="nl-BE" dirty="0" smtClean="0"/>
              <a:t> Unit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4774352" y="1700808"/>
            <a:ext cx="3898776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Admission</a:t>
            </a:r>
            <a:r>
              <a:rPr lang="nl-BE" dirty="0" smtClean="0"/>
              <a:t> Ward</a:t>
            </a:r>
          </a:p>
          <a:p>
            <a:pPr algn="ctr"/>
            <a:r>
              <a:rPr lang="nl-BE" dirty="0" smtClean="0"/>
              <a:t>For the </a:t>
            </a:r>
          </a:p>
          <a:p>
            <a:pPr algn="ctr"/>
            <a:r>
              <a:rPr lang="nl-BE" dirty="0" err="1" smtClean="0"/>
              <a:t>Psychosis</a:t>
            </a:r>
            <a:r>
              <a:rPr lang="nl-BE" dirty="0" smtClean="0"/>
              <a:t> Unit</a:t>
            </a:r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 smtClean="0"/>
          </a:p>
          <a:p>
            <a:pPr algn="ctr"/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755576" y="3212976"/>
            <a:ext cx="3384376" cy="7560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General </a:t>
            </a:r>
            <a:r>
              <a:rPr lang="nl-BE" dirty="0" err="1" smtClean="0"/>
              <a:t>population</a:t>
            </a: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755576" y="5245667"/>
            <a:ext cx="3384376" cy="7560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CBT</a:t>
            </a:r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775016" y="4254023"/>
            <a:ext cx="3384376" cy="7560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Rehabilitation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1" name="Rechthoek 10"/>
          <p:cNvSpPr/>
          <p:nvPr/>
        </p:nvSpPr>
        <p:spPr>
          <a:xfrm>
            <a:off x="5031552" y="4254023"/>
            <a:ext cx="3384376" cy="7560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Recovery</a:t>
            </a:r>
            <a:endParaRPr lang="nl-BE" dirty="0"/>
          </a:p>
        </p:txBody>
      </p:sp>
      <p:sp>
        <p:nvSpPr>
          <p:cNvPr id="12" name="Rechthoek 11"/>
          <p:cNvSpPr/>
          <p:nvPr/>
        </p:nvSpPr>
        <p:spPr>
          <a:xfrm>
            <a:off x="5004088" y="3216383"/>
            <a:ext cx="3384376" cy="756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Psychosis</a:t>
            </a:r>
            <a:r>
              <a:rPr lang="nl-BE" dirty="0" smtClean="0"/>
              <a:t> – </a:t>
            </a:r>
            <a:r>
              <a:rPr lang="nl-BE" dirty="0" err="1" smtClean="0"/>
              <a:t>Bipolar</a:t>
            </a:r>
            <a:r>
              <a:rPr lang="nl-BE" dirty="0" smtClean="0"/>
              <a:t> - …</a:t>
            </a:r>
            <a:endParaRPr lang="nl-BE" dirty="0"/>
          </a:p>
        </p:txBody>
      </p:sp>
      <p:sp>
        <p:nvSpPr>
          <p:cNvPr id="13" name="Rechthoek 12"/>
          <p:cNvSpPr/>
          <p:nvPr/>
        </p:nvSpPr>
        <p:spPr>
          <a:xfrm>
            <a:off x="5031600" y="5243964"/>
            <a:ext cx="3384376" cy="7560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ACT</a:t>
            </a:r>
            <a:endParaRPr lang="nl-BE" b="1" dirty="0"/>
          </a:p>
        </p:txBody>
      </p:sp>
      <p:sp>
        <p:nvSpPr>
          <p:cNvPr id="7" name="Ovaal 6"/>
          <p:cNvSpPr/>
          <p:nvPr/>
        </p:nvSpPr>
        <p:spPr>
          <a:xfrm>
            <a:off x="3509882" y="1564119"/>
            <a:ext cx="2124236" cy="15304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/>
              <a:t>2010</a:t>
            </a:r>
            <a:endParaRPr lang="nl-BE" sz="3200" b="1" dirty="0"/>
          </a:p>
        </p:txBody>
      </p:sp>
    </p:spTree>
    <p:extLst>
      <p:ext uri="{BB962C8B-B14F-4D97-AF65-F5344CB8AC3E}">
        <p14:creationId xmlns:p14="http://schemas.microsoft.com/office/powerpoint/2010/main" val="17278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Implementation</a:t>
            </a:r>
            <a:r>
              <a:rPr lang="nl-BE" dirty="0" smtClean="0"/>
              <a:t> </a:t>
            </a:r>
            <a:r>
              <a:rPr lang="nl-BE" dirty="0" err="1" smtClean="0"/>
              <a:t>process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16</a:t>
            </a:fld>
            <a:endParaRPr lang="de-DE" dirty="0"/>
          </a:p>
        </p:txBody>
      </p:sp>
      <p:sp>
        <p:nvSpPr>
          <p:cNvPr id="11" name="Rechthoek 10"/>
          <p:cNvSpPr/>
          <p:nvPr/>
        </p:nvSpPr>
        <p:spPr>
          <a:xfrm>
            <a:off x="7658400" y="1411428"/>
            <a:ext cx="1378496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587020" y="1385156"/>
            <a:ext cx="1378496" cy="51845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3090804" y="1409148"/>
            <a:ext cx="1378496" cy="51845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>
            <a:off x="4620640" y="1409148"/>
            <a:ext cx="1378496" cy="51845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/>
          <p:cNvSpPr/>
          <p:nvPr/>
        </p:nvSpPr>
        <p:spPr>
          <a:xfrm>
            <a:off x="6154616" y="1409148"/>
            <a:ext cx="1378496" cy="51845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90108" y="1385444"/>
            <a:ext cx="1378496" cy="51845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oelichting met afgeronde rechthoek 4"/>
          <p:cNvSpPr/>
          <p:nvPr/>
        </p:nvSpPr>
        <p:spPr>
          <a:xfrm>
            <a:off x="244948" y="1517717"/>
            <a:ext cx="1548220" cy="1119195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Workshop </a:t>
            </a:r>
          </a:p>
          <a:p>
            <a:pPr algn="ctr"/>
            <a:r>
              <a:rPr lang="nl-BE" dirty="0" smtClean="0"/>
              <a:t>ACT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Psychosis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7" name="Rechthoek 16"/>
          <p:cNvSpPr/>
          <p:nvPr/>
        </p:nvSpPr>
        <p:spPr>
          <a:xfrm>
            <a:off x="293658" y="5949280"/>
            <a:ext cx="9713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ysClr val="windowText" lastClr="000000"/>
                </a:solidFill>
              </a:rPr>
              <a:t>2010</a:t>
            </a:r>
            <a:endParaRPr lang="nl-BE" dirty="0">
              <a:solidFill>
                <a:sysClr val="windowText" lastClr="000000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1793168" y="5955689"/>
            <a:ext cx="9713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ysClr val="windowText" lastClr="000000"/>
                </a:solidFill>
              </a:rPr>
              <a:t>2011</a:t>
            </a:r>
            <a:endParaRPr lang="nl-BE" dirty="0">
              <a:solidFill>
                <a:sysClr val="windowText" lastClr="000000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3294354" y="5908539"/>
            <a:ext cx="9713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ysClr val="windowText" lastClr="000000"/>
                </a:solidFill>
              </a:rPr>
              <a:t>2012</a:t>
            </a:r>
            <a:endParaRPr lang="nl-BE" dirty="0">
              <a:solidFill>
                <a:sysClr val="windowText" lastClr="000000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4823332" y="5974760"/>
            <a:ext cx="9713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ysClr val="windowText" lastClr="000000"/>
                </a:solidFill>
              </a:rPr>
              <a:t>2013</a:t>
            </a:r>
            <a:endParaRPr lang="nl-BE" dirty="0">
              <a:solidFill>
                <a:sysClr val="windowText" lastClr="000000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6358166" y="5949280"/>
            <a:ext cx="9713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ysClr val="windowText" lastClr="000000"/>
                </a:solidFill>
              </a:rPr>
              <a:t>2014</a:t>
            </a:r>
            <a:endParaRPr lang="nl-BE" dirty="0">
              <a:solidFill>
                <a:sysClr val="windowText" lastClr="000000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7833820" y="5907721"/>
            <a:ext cx="9713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ysClr val="windowText" lastClr="000000"/>
                </a:solidFill>
              </a:rPr>
              <a:t>2015</a:t>
            </a:r>
            <a:endParaRPr lang="nl-BE" dirty="0">
              <a:solidFill>
                <a:sysClr val="windowText" lastClr="000000"/>
              </a:solidFill>
            </a:endParaRPr>
          </a:p>
        </p:txBody>
      </p:sp>
      <p:sp>
        <p:nvSpPr>
          <p:cNvPr id="23" name="Toelichting met afgeronde rechthoek 22"/>
          <p:cNvSpPr/>
          <p:nvPr/>
        </p:nvSpPr>
        <p:spPr>
          <a:xfrm>
            <a:off x="250392" y="2542295"/>
            <a:ext cx="1548220" cy="1119195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 company</a:t>
            </a:r>
          </a:p>
          <a:p>
            <a:pPr algn="ctr"/>
            <a:r>
              <a:rPr lang="nl-BE" dirty="0" smtClean="0"/>
              <a:t>training</a:t>
            </a:r>
            <a:endParaRPr lang="nl-BE" dirty="0"/>
          </a:p>
        </p:txBody>
      </p:sp>
      <p:sp>
        <p:nvSpPr>
          <p:cNvPr id="24" name="Toelichting met afgeronde rechthoek 23"/>
          <p:cNvSpPr/>
          <p:nvPr/>
        </p:nvSpPr>
        <p:spPr>
          <a:xfrm>
            <a:off x="270092" y="3505606"/>
            <a:ext cx="1548220" cy="1119195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Super/</a:t>
            </a:r>
            <a:r>
              <a:rPr lang="nl-BE" dirty="0" err="1" smtClean="0"/>
              <a:t>inter</a:t>
            </a:r>
            <a:endParaRPr lang="nl-BE" dirty="0" smtClean="0"/>
          </a:p>
          <a:p>
            <a:pPr algn="ctr"/>
            <a:r>
              <a:rPr lang="nl-BE" dirty="0" err="1" smtClean="0"/>
              <a:t>vision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25" name="Toelichting met afgeronde rechthoek 24"/>
          <p:cNvSpPr/>
          <p:nvPr/>
        </p:nvSpPr>
        <p:spPr>
          <a:xfrm>
            <a:off x="1492806" y="1633989"/>
            <a:ext cx="1548220" cy="1119195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Asster</a:t>
            </a:r>
            <a:endParaRPr lang="nl-BE" dirty="0" smtClean="0"/>
          </a:p>
          <a:p>
            <a:pPr algn="ctr"/>
            <a:r>
              <a:rPr lang="nl-BE" dirty="0" smtClean="0"/>
              <a:t>exchange</a:t>
            </a:r>
            <a:endParaRPr lang="nl-BE" dirty="0"/>
          </a:p>
        </p:txBody>
      </p:sp>
      <p:sp>
        <p:nvSpPr>
          <p:cNvPr id="26" name="Toelichting met afgeronde rechthoek 25"/>
          <p:cNvSpPr/>
          <p:nvPr/>
        </p:nvSpPr>
        <p:spPr>
          <a:xfrm>
            <a:off x="1509381" y="2662007"/>
            <a:ext cx="1548220" cy="1119195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Workshop</a:t>
            </a:r>
          </a:p>
          <a:p>
            <a:pPr algn="ctr"/>
            <a:r>
              <a:rPr lang="nl-BE" dirty="0" err="1" smtClean="0"/>
              <a:t>defusion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27" name="Toelichting met afgeronde rechthoek 26"/>
          <p:cNvSpPr/>
          <p:nvPr/>
        </p:nvSpPr>
        <p:spPr>
          <a:xfrm>
            <a:off x="2888874" y="1566710"/>
            <a:ext cx="1548220" cy="111919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Symposium</a:t>
            </a:r>
          </a:p>
          <a:p>
            <a:pPr algn="ctr"/>
            <a:r>
              <a:rPr lang="nl-BE" sz="1600" dirty="0" smtClean="0"/>
              <a:t>ACT/Recovery</a:t>
            </a:r>
            <a:endParaRPr lang="nl-BE" sz="1600" dirty="0"/>
          </a:p>
        </p:txBody>
      </p:sp>
      <p:sp>
        <p:nvSpPr>
          <p:cNvPr id="28" name="Toelichting met afgeronde rechthoek 27"/>
          <p:cNvSpPr/>
          <p:nvPr/>
        </p:nvSpPr>
        <p:spPr>
          <a:xfrm>
            <a:off x="2948082" y="2562361"/>
            <a:ext cx="1548220" cy="1119195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Leonardo</a:t>
            </a:r>
          </a:p>
          <a:p>
            <a:pPr algn="ctr"/>
            <a:r>
              <a:rPr lang="nl-BE" dirty="0" smtClean="0"/>
              <a:t>Life Long</a:t>
            </a:r>
          </a:p>
          <a:p>
            <a:pPr algn="ctr"/>
            <a:r>
              <a:rPr lang="nl-BE" dirty="0" smtClean="0"/>
              <a:t>Learning</a:t>
            </a:r>
            <a:endParaRPr lang="nl-BE" dirty="0"/>
          </a:p>
        </p:txBody>
      </p:sp>
      <p:sp>
        <p:nvSpPr>
          <p:cNvPr id="29" name="Toelichting met afgeronde rechthoek 28"/>
          <p:cNvSpPr/>
          <p:nvPr/>
        </p:nvSpPr>
        <p:spPr>
          <a:xfrm>
            <a:off x="4507291" y="1633989"/>
            <a:ext cx="1548220" cy="1119195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Exchange</a:t>
            </a:r>
          </a:p>
          <a:p>
            <a:pPr algn="ctr"/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0" name="Toelichting met afgeronde rechthoek 29"/>
          <p:cNvSpPr/>
          <p:nvPr/>
        </p:nvSpPr>
        <p:spPr>
          <a:xfrm>
            <a:off x="4524625" y="2664190"/>
            <a:ext cx="1548220" cy="1119195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Workshop</a:t>
            </a:r>
          </a:p>
          <a:p>
            <a:pPr algn="ctr"/>
            <a:r>
              <a:rPr lang="nl-BE" dirty="0" err="1" smtClean="0"/>
              <a:t>addiction</a:t>
            </a:r>
            <a:endParaRPr lang="nl-BE" dirty="0" smtClean="0"/>
          </a:p>
          <a:p>
            <a:pPr algn="ctr"/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1" name="Toelichting met afgeronde rechthoek 30"/>
          <p:cNvSpPr/>
          <p:nvPr/>
        </p:nvSpPr>
        <p:spPr>
          <a:xfrm>
            <a:off x="6135104" y="1633989"/>
            <a:ext cx="1548220" cy="1119195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Exchange</a:t>
            </a:r>
          </a:p>
          <a:p>
            <a:pPr algn="ctr"/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2" name="Toelichting met afgeronde rechthoek 31"/>
          <p:cNvSpPr/>
          <p:nvPr/>
        </p:nvSpPr>
        <p:spPr>
          <a:xfrm>
            <a:off x="232101" y="4400799"/>
            <a:ext cx="1548220" cy="111919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Resources </a:t>
            </a:r>
          </a:p>
          <a:p>
            <a:pPr algn="ctr"/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3" name="Toelichting met afgeronde rechthoek 32"/>
          <p:cNvSpPr/>
          <p:nvPr/>
        </p:nvSpPr>
        <p:spPr>
          <a:xfrm>
            <a:off x="7533112" y="1731853"/>
            <a:ext cx="1548220" cy="1119195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Exchange</a:t>
            </a:r>
          </a:p>
          <a:p>
            <a:pPr algn="ctr"/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4" name="Vijfhoek 33"/>
          <p:cNvSpPr/>
          <p:nvPr/>
        </p:nvSpPr>
        <p:spPr>
          <a:xfrm>
            <a:off x="194110" y="5342509"/>
            <a:ext cx="1316617" cy="601987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ACT - P</a:t>
            </a:r>
            <a:endParaRPr lang="nl-B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5" name="Vijfhoek 34"/>
          <p:cNvSpPr/>
          <p:nvPr/>
        </p:nvSpPr>
        <p:spPr>
          <a:xfrm>
            <a:off x="1627641" y="5295992"/>
            <a:ext cx="1316617" cy="601987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Compass </a:t>
            </a:r>
            <a:endParaRPr lang="nl-B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6" name="Vijfhoek 35"/>
          <p:cNvSpPr/>
          <p:nvPr/>
        </p:nvSpPr>
        <p:spPr>
          <a:xfrm>
            <a:off x="1841951" y="4716629"/>
            <a:ext cx="1316617" cy="601987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Break</a:t>
            </a:r>
            <a:endParaRPr lang="nl-B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7" name="Vijfhoek 36"/>
          <p:cNvSpPr/>
          <p:nvPr/>
        </p:nvSpPr>
        <p:spPr>
          <a:xfrm>
            <a:off x="3137537" y="5353744"/>
            <a:ext cx="1316617" cy="601987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MF</a:t>
            </a:r>
            <a:endParaRPr lang="nl-B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Vijfhoek 37"/>
          <p:cNvSpPr/>
          <p:nvPr/>
        </p:nvSpPr>
        <p:spPr>
          <a:xfrm>
            <a:off x="3309908" y="4841697"/>
            <a:ext cx="1316617" cy="601987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Step</a:t>
            </a:r>
            <a:endParaRPr lang="nl-B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9" name="Vijfhoek 38"/>
          <p:cNvSpPr/>
          <p:nvPr/>
        </p:nvSpPr>
        <p:spPr>
          <a:xfrm>
            <a:off x="3097145" y="4323807"/>
            <a:ext cx="1316617" cy="601987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</a:t>
            </a:r>
            <a:r>
              <a:rPr lang="nl-BE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Thought</a:t>
            </a:r>
            <a:endParaRPr lang="nl-B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0" name="Stroomdiagram: Gegevens 39"/>
          <p:cNvSpPr/>
          <p:nvPr/>
        </p:nvSpPr>
        <p:spPr>
          <a:xfrm>
            <a:off x="2301694" y="5661333"/>
            <a:ext cx="1296143" cy="897376"/>
          </a:xfrm>
          <a:prstGeom prst="flowChartInputOutpu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Largo ACT</a:t>
            </a:r>
            <a:endParaRPr lang="nl-BE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" name="Stroomdiagram: Gegevens 40"/>
          <p:cNvSpPr/>
          <p:nvPr/>
        </p:nvSpPr>
        <p:spPr>
          <a:xfrm>
            <a:off x="3887369" y="5654430"/>
            <a:ext cx="1188688" cy="897376"/>
          </a:xfrm>
          <a:prstGeom prst="flowChartInputOutpu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VDIP</a:t>
            </a:r>
            <a:endParaRPr lang="nl-BE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2" name="Vijfhoek 41"/>
          <p:cNvSpPr/>
          <p:nvPr/>
        </p:nvSpPr>
        <p:spPr>
          <a:xfrm>
            <a:off x="6297347" y="4884499"/>
            <a:ext cx="1316617" cy="601987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ImpACT</a:t>
            </a:r>
            <a:endParaRPr lang="nl-B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3" name="Toelichting met afgeronde rechthoek 42"/>
          <p:cNvSpPr/>
          <p:nvPr/>
        </p:nvSpPr>
        <p:spPr>
          <a:xfrm>
            <a:off x="7402285" y="2691543"/>
            <a:ext cx="1548220" cy="1119195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Evaluation</a:t>
            </a:r>
          </a:p>
          <a:p>
            <a:pPr algn="ctr"/>
            <a:r>
              <a:rPr lang="nl-BE" dirty="0" smtClean="0"/>
              <a:t>changes</a:t>
            </a:r>
          </a:p>
          <a:p>
            <a:pPr algn="ctr"/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4" name="Stroomdiagram: Gegevens 43"/>
          <p:cNvSpPr/>
          <p:nvPr/>
        </p:nvSpPr>
        <p:spPr>
          <a:xfrm>
            <a:off x="947864" y="5663793"/>
            <a:ext cx="1080503" cy="869632"/>
          </a:xfrm>
          <a:prstGeom prst="flowChartInputOutpu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GP</a:t>
            </a:r>
            <a:endParaRPr lang="nl-BE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5" name="Vijfhoek 44"/>
          <p:cNvSpPr/>
          <p:nvPr/>
        </p:nvSpPr>
        <p:spPr>
          <a:xfrm>
            <a:off x="4708296" y="4686794"/>
            <a:ext cx="1316617" cy="601987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ACT-MDT</a:t>
            </a:r>
            <a:endParaRPr lang="nl-B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1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50" y="428625"/>
            <a:ext cx="6715125" cy="1143000"/>
          </a:xfrm>
        </p:spPr>
        <p:txBody>
          <a:bodyPr/>
          <a:lstStyle/>
          <a:p>
            <a:pPr>
              <a:defRPr/>
            </a:pPr>
            <a:endParaRPr lang="nl-BE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2202368"/>
            <a:ext cx="6768752" cy="357880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1116013" y="1844675"/>
            <a:ext cx="2232025" cy="1008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smtClean="0">
                <a:solidFill>
                  <a:schemeClr val="tx1"/>
                </a:solidFill>
              </a:rPr>
              <a:t>Attentiontraining &amp; </a:t>
            </a:r>
            <a:r>
              <a:rPr lang="nl-BE" b="1" dirty="0" err="1">
                <a:solidFill>
                  <a:schemeClr val="tx1"/>
                </a:solidFill>
              </a:rPr>
              <a:t>Mindfulness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116013" y="5013325"/>
            <a:ext cx="2232025" cy="1008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smtClean="0">
                <a:solidFill>
                  <a:schemeClr val="tx1"/>
                </a:solidFill>
              </a:rPr>
              <a:t>The Break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372225" y="1865313"/>
            <a:ext cx="2232025" cy="1008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smtClean="0">
                <a:solidFill>
                  <a:schemeClr val="tx1"/>
                </a:solidFill>
              </a:rPr>
              <a:t>The Compass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372225" y="5013325"/>
            <a:ext cx="2232025" cy="1008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smtClean="0">
                <a:solidFill>
                  <a:schemeClr val="tx1"/>
                </a:solidFill>
              </a:rPr>
              <a:t>The Step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635375" y="3429000"/>
            <a:ext cx="2232025" cy="1008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solidFill>
                  <a:schemeClr val="tx1"/>
                </a:solidFill>
              </a:rPr>
              <a:t>The </a:t>
            </a:r>
            <a:r>
              <a:rPr lang="nl-BE" sz="2800" b="1" dirty="0" err="1" smtClean="0">
                <a:solidFill>
                  <a:schemeClr val="tx1"/>
                </a:solidFill>
              </a:rPr>
              <a:t>Thought</a:t>
            </a:r>
            <a:endParaRPr lang="nl-BE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nl-BE" sz="2800" b="1" dirty="0">
                <a:solidFill>
                  <a:schemeClr val="tx1"/>
                </a:solidFill>
              </a:rPr>
              <a:t>(</a:t>
            </a:r>
            <a:r>
              <a:rPr lang="nl-BE" sz="2800" b="1" dirty="0" err="1">
                <a:solidFill>
                  <a:schemeClr val="tx1"/>
                </a:solidFill>
              </a:rPr>
              <a:t>ImpACT</a:t>
            </a:r>
            <a:r>
              <a:rPr lang="nl-BE" sz="28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59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18</a:t>
            </a:fld>
            <a:endParaRPr lang="de-DE" dirty="0"/>
          </a:p>
        </p:txBody>
      </p:sp>
      <p:pic>
        <p:nvPicPr>
          <p:cNvPr id="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9522" y="1892401"/>
            <a:ext cx="6404956" cy="4268585"/>
          </a:xfrm>
        </p:spPr>
      </p:pic>
    </p:spTree>
    <p:extLst>
      <p:ext uri="{BB962C8B-B14F-4D97-AF65-F5344CB8AC3E}">
        <p14:creationId xmlns:p14="http://schemas.microsoft.com/office/powerpoint/2010/main" val="3276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static.news.digicomp.ch/1393236208/upk-basel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46024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19</a:t>
            </a:fld>
            <a:endParaRPr lang="de-DE" dirty="0"/>
          </a:p>
        </p:txBody>
      </p:sp>
      <p:pic>
        <p:nvPicPr>
          <p:cNvPr id="1030" name="Picture 6" descr="http://static.a-z.ch/__ip/ohcbFLOhwNRZ5ErmO53pEmgszns/4ccb9d2a9781c069ed2ffbd378b030a927625ce8/teaser-detail/die-universitaere-psychiatrische-kliniken-basel-arch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476750" cy="33051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aturnahefirmengelaende.de/global/images/cms/up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88276"/>
            <a:ext cx="2686050" cy="16192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gebnis für upk bas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39089"/>
            <a:ext cx="2888357" cy="19467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800278" y="1484784"/>
            <a:ext cx="4257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eorgia" panose="02040502050405020303" pitchFamily="18" charset="0"/>
              </a:rPr>
              <a:t>Universitäre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Psychiatrische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</a:rPr>
              <a:t>Kliniken</a:t>
            </a:r>
            <a:r>
              <a:rPr lang="en-US" dirty="0" smtClean="0">
                <a:latin typeface="Georgia" panose="02040502050405020303" pitchFamily="18" charset="0"/>
              </a:rPr>
              <a:t> Basel: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  <a:sym typeface="Symbol"/>
              </a:rPr>
              <a:t></a:t>
            </a:r>
            <a:r>
              <a:rPr lang="en-US" dirty="0" smtClean="0">
                <a:latin typeface="Georgia" panose="02040502050405020303" pitchFamily="18" charset="0"/>
              </a:rPr>
              <a:t> 600 beds (Inpatient setting)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3 centers (Adults, Childs, Forensic)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In- and Outpatient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15 Inpatient Units for adults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  <a:sym typeface="Symbol"/>
              </a:rPr>
              <a:t>The Behavioral Psychotherapy Inpatient Unit  entirely ACT-based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47216" y="5048016"/>
            <a:ext cx="3504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ACT-based Unit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VTS</a:t>
            </a:r>
            <a:r>
              <a:rPr lang="en-US" dirty="0" smtClean="0">
                <a:latin typeface="Georgia" panose="02040502050405020303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  <a:sym typeface="Symbol"/>
              </a:rPr>
              <a:t>Since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  <a:sym typeface="Symbol"/>
              </a:rPr>
              <a:t>Inpatient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  <a:sym typeface="Symbol"/>
              </a:rPr>
              <a:t>16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747837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missing</a:t>
            </a:r>
            <a:r>
              <a:rPr lang="nb-NO" dirty="0" smtClean="0"/>
              <a:t> link: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How to </a:t>
            </a:r>
            <a:r>
              <a:rPr lang="nb-NO" dirty="0" err="1" smtClean="0"/>
              <a:t>implement</a:t>
            </a:r>
            <a:r>
              <a:rPr lang="nb-NO" dirty="0" smtClean="0"/>
              <a:t> a (lasting) 24/7 </a:t>
            </a:r>
            <a:r>
              <a:rPr lang="nb-NO" dirty="0" err="1" smtClean="0"/>
              <a:t>context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promotes </a:t>
            </a:r>
            <a:r>
              <a:rPr lang="nb-NO" dirty="0" err="1" smtClean="0"/>
              <a:t>psychological</a:t>
            </a:r>
            <a:r>
              <a:rPr lang="nb-NO" dirty="0" smtClean="0"/>
              <a:t> </a:t>
            </a:r>
            <a:r>
              <a:rPr lang="nb-NO" dirty="0" err="1" smtClean="0"/>
              <a:t>flexibility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505200" y="5232400"/>
            <a:ext cx="6400800" cy="1752600"/>
          </a:xfrm>
        </p:spPr>
        <p:txBody>
          <a:bodyPr/>
          <a:lstStyle/>
          <a:p>
            <a:r>
              <a:rPr lang="nb-NO" dirty="0" smtClean="0"/>
              <a:t>Trym N. Jacobsen</a:t>
            </a:r>
          </a:p>
          <a:p>
            <a:r>
              <a:rPr lang="nb-NO" dirty="0" smtClean="0"/>
              <a:t>ACT&amp;BET Instituttet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90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static.news.digicomp.ch/1393236208/upk-basel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46024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20</a:t>
            </a:fld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467544" y="1700808"/>
            <a:ext cx="56886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>
                <a:latin typeface="Georgia" panose="02040502050405020303" pitchFamily="18" charset="0"/>
              </a:rPr>
              <a:t>ACT-based inpatient Unit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VTS</a:t>
            </a:r>
            <a:r>
              <a:rPr lang="en-US" u="sng" dirty="0" smtClean="0">
                <a:latin typeface="Georgia" panose="02040502050405020303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  <a:sym typeface="Symbol"/>
              </a:rPr>
              <a:t>100 % ACT-based psychotherapy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  <a:sym typeface="Symbol"/>
              </a:rPr>
              <a:t>Inpatient Setting, 6 to 12 weeks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  <a:sym typeface="Symbol"/>
              </a:rPr>
              <a:t>Specialized for </a:t>
            </a:r>
            <a:r>
              <a:rPr lang="en-US" i="1" dirty="0" smtClean="0">
                <a:latin typeface="Georgia" panose="02040502050405020303" pitchFamily="18" charset="0"/>
                <a:sym typeface="Symbol"/>
              </a:rPr>
              <a:t>treatment-resistant</a:t>
            </a:r>
            <a:r>
              <a:rPr lang="en-US" dirty="0" smtClean="0">
                <a:latin typeface="Georgia" panose="02040502050405020303" pitchFamily="18" charset="0"/>
                <a:sym typeface="Symbol"/>
              </a:rPr>
              <a:t> and </a:t>
            </a:r>
            <a:r>
              <a:rPr lang="en-US" i="1" dirty="0" smtClean="0">
                <a:latin typeface="Georgia" panose="02040502050405020303" pitchFamily="18" charset="0"/>
                <a:sym typeface="Symbol"/>
              </a:rPr>
              <a:t>chronic</a:t>
            </a:r>
            <a:r>
              <a:rPr lang="en-US" dirty="0" smtClean="0">
                <a:latin typeface="Georgia" panose="02040502050405020303" pitchFamily="18" charset="0"/>
                <a:sym typeface="Symbol"/>
              </a:rPr>
              <a:t> mental disorders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Georgia" panose="02040502050405020303" pitchFamily="18" charset="0"/>
              </a:rPr>
              <a:t>F3</a:t>
            </a:r>
            <a:r>
              <a:rPr lang="en-US" dirty="0" smtClean="0">
                <a:latin typeface="Georgia" panose="02040502050405020303" pitchFamily="18" charset="0"/>
              </a:rPr>
              <a:t>: mood (affective) disorders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Georgia" panose="02040502050405020303" pitchFamily="18" charset="0"/>
              </a:rPr>
              <a:t>F4</a:t>
            </a:r>
            <a:r>
              <a:rPr lang="en-US" dirty="0" smtClean="0">
                <a:latin typeface="Georgia" panose="02040502050405020303" pitchFamily="18" charset="0"/>
              </a:rPr>
              <a:t>: neurotic, stress-related and somatoform disorders (e.g. anxiety disorders, OCD)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Georgia" panose="02040502050405020303" pitchFamily="18" charset="0"/>
              </a:rPr>
              <a:t>F5</a:t>
            </a:r>
            <a:r>
              <a:rPr lang="en-US" dirty="0" smtClean="0">
                <a:latin typeface="Georgia" panose="02040502050405020303" pitchFamily="18" charset="0"/>
              </a:rPr>
              <a:t>: behavioral syndromes associated with psychological disturbances and physical factors</a:t>
            </a:r>
          </a:p>
        </p:txBody>
      </p:sp>
      <p:pic>
        <p:nvPicPr>
          <p:cNvPr id="1039" name="Picture 15" descr="L:\Abteilung VTS\Fotos\benoy\DSC_2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1304"/>
            <a:ext cx="2979877" cy="448173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static.news.digicomp.ch/1393236208/upk-basel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46024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21</a:t>
            </a:fld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467544" y="1700808"/>
            <a:ext cx="51845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>
                <a:latin typeface="Georgia" panose="02040502050405020303" pitchFamily="18" charset="0"/>
              </a:rPr>
              <a:t>ACT-based inpatient Unit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VTS</a:t>
            </a:r>
            <a:r>
              <a:rPr lang="en-US" u="sng" dirty="0" smtClean="0">
                <a:latin typeface="Georgia" panose="02040502050405020303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All staff members are ACT-trained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(psychological psychotherapists, medical doctors/psychiatrists, nursing staff, occupational therapists, social workers, physiotherapists,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Diagnostic classification, team-reporting and treatment planning is entirely ACT-based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2410083" cy="260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winkelte Verbindung 6"/>
          <p:cNvCxnSpPr/>
          <p:nvPr/>
        </p:nvCxnSpPr>
        <p:spPr>
          <a:xfrm rot="10800000" flipV="1">
            <a:off x="3165659" y="3428998"/>
            <a:ext cx="1262328" cy="1008113"/>
          </a:xfrm>
          <a:prstGeom prst="bentConnector3">
            <a:avLst>
              <a:gd name="adj1" fmla="val -304"/>
            </a:avLst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L:\Abteilung VTS\Fotos\benoy\DSC_25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1493341" cy="22459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:\Abteilung VTS\Fotos\benoy\DSC_25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24" y="4234825"/>
            <a:ext cx="3203848" cy="213021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static.news.digicomp.ch/1393236208/upk-basel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46024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22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59425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4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static.news.digicomp.ch/1393236208/upk-basel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46024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47525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>
                <a:latin typeface="Georgia" panose="02040502050405020303" pitchFamily="18" charset="0"/>
              </a:rPr>
              <a:t>Group-Therapy at the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VTS</a:t>
            </a:r>
            <a:r>
              <a:rPr lang="en-US" u="sng" dirty="0" smtClean="0">
                <a:latin typeface="Georgia" panose="02040502050405020303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Daily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1 hour in the morning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30 min repeating in the evening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Starting with </a:t>
            </a:r>
            <a:r>
              <a:rPr lang="en-US" i="1" dirty="0" smtClean="0">
                <a:latin typeface="Georgia" panose="02040502050405020303" pitchFamily="18" charset="0"/>
              </a:rPr>
              <a:t>being present/ mindfulness </a:t>
            </a:r>
            <a:r>
              <a:rPr lang="en-US" dirty="0" smtClean="0">
                <a:latin typeface="Georgia" panose="02040502050405020303" pitchFamily="18" charset="0"/>
              </a:rPr>
              <a:t>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Topic week 1: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Topic week 2: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Values &amp; committed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Topic week 3: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Cognitive Defusion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Topic week 4: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Self as Context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098" name="Picture 2" descr="L:\Abteilung VTS\Fotos\benoy\DSC_2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888432" cy="258539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148064" y="4700488"/>
            <a:ext cx="388843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>
                <a:latin typeface="Georgia" panose="02040502050405020303" pitchFamily="18" charset="0"/>
              </a:rPr>
              <a:t>Individual Therapy at the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VTS</a:t>
            </a:r>
            <a:r>
              <a:rPr lang="en-US" u="sng" dirty="0" smtClean="0">
                <a:latin typeface="Georgia" panose="02040502050405020303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Twice a week with psychological psychotherapist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Daily contact with nursing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Once a week longer therapeutic contact with nursing staff</a:t>
            </a:r>
          </a:p>
        </p:txBody>
      </p:sp>
      <p:pic>
        <p:nvPicPr>
          <p:cNvPr id="4099" name="Picture 3" descr="L:\Abteilung VTS\Fotos\benoy\DSC_2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71388"/>
            <a:ext cx="2633543" cy="175102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2799159"/>
          </a:xfrm>
        </p:spPr>
        <p:txBody>
          <a:bodyPr>
            <a:normAutofit/>
          </a:bodyPr>
          <a:lstStyle/>
          <a:p>
            <a:r>
              <a:rPr lang="en-US" dirty="0" smtClean="0"/>
              <a:t>ACT at inpatient clinics in </a:t>
            </a:r>
            <a:r>
              <a:rPr lang="en-US" dirty="0" err="1" smtClean="0"/>
              <a:t>Västerås</a:t>
            </a:r>
            <a:r>
              <a:rPr lang="en-US" dirty="0" smtClean="0"/>
              <a:t> and Stockholm, Sweden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22921" y="4725208"/>
            <a:ext cx="6498159" cy="916641"/>
          </a:xfrm>
        </p:spPr>
        <p:txBody>
          <a:bodyPr>
            <a:normAutofit fontScale="25000" lnSpcReduction="20000"/>
          </a:bodyPr>
          <a:lstStyle/>
          <a:p>
            <a:r>
              <a:rPr lang="sv-SE" sz="7400" dirty="0" smtClean="0"/>
              <a:t>Tobias Lundgren et al</a:t>
            </a:r>
          </a:p>
          <a:p>
            <a:r>
              <a:rPr lang="en-US" sz="7400" dirty="0" err="1" smtClean="0"/>
              <a:t>Karolinska</a:t>
            </a:r>
            <a:r>
              <a:rPr lang="en-US" sz="7400" dirty="0" smtClean="0"/>
              <a:t> Institute, Department of Clinical Neuroscience &amp; Centre for Psychiatry Research and Education, Stockholm County Council </a:t>
            </a:r>
            <a:endParaRPr lang="sv-SE" sz="7400" dirty="0" smtClean="0"/>
          </a:p>
          <a:p>
            <a:endParaRPr lang="sv-SE" sz="7400" dirty="0" smtClean="0"/>
          </a:p>
          <a:p>
            <a:r>
              <a:rPr lang="sv-SE" sz="7400" dirty="0" err="1" smtClean="0"/>
              <a:t>Psychology</a:t>
            </a:r>
            <a:r>
              <a:rPr lang="sv-SE" sz="7400" dirty="0" smtClean="0"/>
              <a:t> </a:t>
            </a:r>
            <a:r>
              <a:rPr lang="sv-SE" sz="7400" dirty="0" err="1" smtClean="0"/>
              <a:t>department</a:t>
            </a:r>
            <a:r>
              <a:rPr lang="sv-SE" sz="7400" dirty="0" smtClean="0"/>
              <a:t>, University </a:t>
            </a:r>
            <a:r>
              <a:rPr lang="sv-SE" sz="7400" dirty="0" err="1" smtClean="0"/>
              <a:t>of</a:t>
            </a:r>
            <a:r>
              <a:rPr lang="sv-SE" sz="7400" dirty="0" smtClean="0"/>
              <a:t> Stockholm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7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psychological treatments early, preferably at intake. </a:t>
            </a:r>
            <a:endParaRPr lang="en-US" dirty="0" smtClean="0"/>
          </a:p>
          <a:p>
            <a:pPr lvl="1"/>
            <a:r>
              <a:rPr lang="en-US" dirty="0" smtClean="0"/>
              <a:t>Lack of psychological treatments</a:t>
            </a:r>
          </a:p>
          <a:p>
            <a:r>
              <a:rPr lang="en-US" dirty="0" smtClean="0"/>
              <a:t>Lower suffering and increase valued activities for both staff and patients with multi problems. </a:t>
            </a:r>
          </a:p>
          <a:p>
            <a:r>
              <a:rPr lang="en-US" dirty="0" smtClean="0"/>
              <a:t>Implement effective ways of speaking broadly in psychiatric settings.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 so far…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Bach and Hayes, </a:t>
            </a:r>
            <a:r>
              <a:rPr lang="en-US" dirty="0" err="1" smtClean="0"/>
              <a:t>Guadiano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etc. </a:t>
            </a:r>
          </a:p>
          <a:p>
            <a:r>
              <a:rPr lang="en-US" dirty="0" smtClean="0"/>
              <a:t>A pilot RCT (My </a:t>
            </a:r>
            <a:r>
              <a:rPr lang="en-US" dirty="0" err="1" smtClean="0"/>
              <a:t>Ph.D</a:t>
            </a:r>
            <a:r>
              <a:rPr lang="en-US" dirty="0" smtClean="0"/>
              <a:t> student </a:t>
            </a:r>
            <a:r>
              <a:rPr lang="en-US" dirty="0" err="1" smtClean="0"/>
              <a:t>Mårten</a:t>
            </a:r>
            <a:r>
              <a:rPr lang="en-US" dirty="0" smtClean="0"/>
              <a:t> </a:t>
            </a:r>
            <a:r>
              <a:rPr lang="en-US" dirty="0" err="1" smtClean="0"/>
              <a:t>Tyrberg</a:t>
            </a:r>
            <a:r>
              <a:rPr lang="en-US" dirty="0" smtClean="0"/>
              <a:t> will present it during our symposium) </a:t>
            </a:r>
          </a:p>
          <a:p>
            <a:r>
              <a:rPr lang="en-US" dirty="0" smtClean="0"/>
              <a:t>Show effects, however a small study. </a:t>
            </a:r>
          </a:p>
          <a:p>
            <a:r>
              <a:rPr lang="en-US" dirty="0" smtClean="0"/>
              <a:t>What we do now in </a:t>
            </a:r>
            <a:r>
              <a:rPr lang="en-US" dirty="0" err="1" smtClean="0"/>
              <a:t>Västerås</a:t>
            </a:r>
            <a:r>
              <a:rPr lang="en-US" dirty="0" smtClean="0"/>
              <a:t> is to train staff to do ACT consciously during their work </a:t>
            </a:r>
          </a:p>
          <a:p>
            <a:pPr lvl="1"/>
            <a:r>
              <a:rPr lang="en-US" dirty="0" smtClean="0"/>
              <a:t>Measure amount of “ACT talk” delivered by staff every two hours during work day.</a:t>
            </a:r>
          </a:p>
          <a:p>
            <a:pPr lvl="1"/>
            <a:r>
              <a:rPr lang="en-US" dirty="0" smtClean="0"/>
              <a:t>Measure effects on patients valued living and symptoms</a:t>
            </a:r>
          </a:p>
          <a:p>
            <a:r>
              <a:rPr lang="en-US" dirty="0" smtClean="0"/>
              <a:t>Do a larger RCT where hand picked staff will perform the develop ACT manual with the service of “floor workers”. Every one under supervision and measure the effects.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years…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1600201"/>
            <a:ext cx="8979670" cy="497367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Received a large grant to implement a similar but larger intervention at clinics in Stockholm. </a:t>
            </a:r>
          </a:p>
          <a:p>
            <a:r>
              <a:rPr lang="en-US" dirty="0" smtClean="0"/>
              <a:t>We are starting with a pilot clinic. Educating all staff in ACT through ACT workshops</a:t>
            </a:r>
            <a:r>
              <a:rPr lang="en-US" dirty="0"/>
              <a:t> </a:t>
            </a:r>
            <a:r>
              <a:rPr lang="en-US" dirty="0" smtClean="0"/>
              <a:t>and supervision</a:t>
            </a:r>
          </a:p>
          <a:p>
            <a:r>
              <a:rPr lang="en-US" dirty="0"/>
              <a:t>We are developing a manual where we combine ACT, MI and BA. </a:t>
            </a:r>
            <a:endParaRPr lang="en-US" dirty="0" smtClean="0"/>
          </a:p>
          <a:p>
            <a:r>
              <a:rPr lang="en-US" dirty="0"/>
              <a:t>Manual with different blocks. </a:t>
            </a:r>
            <a:r>
              <a:rPr lang="en-US" dirty="0" smtClean="0"/>
              <a:t>Therapists </a:t>
            </a:r>
            <a:r>
              <a:rPr lang="en-US" dirty="0"/>
              <a:t>conduct </a:t>
            </a:r>
            <a:r>
              <a:rPr lang="en-US" dirty="0" smtClean="0"/>
              <a:t>individual </a:t>
            </a:r>
            <a:r>
              <a:rPr lang="en-US" dirty="0"/>
              <a:t>analysis and chose interventions from the different blocks </a:t>
            </a:r>
            <a:r>
              <a:rPr lang="en-US" dirty="0" smtClean="0"/>
              <a:t>from the </a:t>
            </a:r>
            <a:r>
              <a:rPr lang="en-US" dirty="0"/>
              <a:t>manual. </a:t>
            </a:r>
            <a:endParaRPr lang="en-US" dirty="0" smtClean="0"/>
          </a:p>
          <a:p>
            <a:r>
              <a:rPr lang="en-US" dirty="0" smtClean="0"/>
              <a:t>Starting </a:t>
            </a:r>
            <a:r>
              <a:rPr lang="en-US" dirty="0"/>
              <a:t>the intervention early when patients are signed in. </a:t>
            </a:r>
            <a:endParaRPr lang="en-US" dirty="0" smtClean="0"/>
          </a:p>
          <a:p>
            <a:pPr lvl="1"/>
            <a:r>
              <a:rPr lang="en-US" dirty="0" smtClean="0"/>
              <a:t>Often patients are signed in, get medication, rest (?) and are signed out. </a:t>
            </a:r>
          </a:p>
          <a:p>
            <a:r>
              <a:rPr lang="en-US" dirty="0"/>
              <a:t>Will have a psychologist at each clinic to run the program at the specific clinic, </a:t>
            </a:r>
            <a:r>
              <a:rPr lang="en-US" dirty="0" smtClean="0"/>
              <a:t>however, as said, </a:t>
            </a:r>
            <a:r>
              <a:rPr lang="en-US" dirty="0"/>
              <a:t>all staff will be trained and included in the treatment. </a:t>
            </a:r>
            <a:endParaRPr lang="en-US" dirty="0" smtClean="0"/>
          </a:p>
          <a:p>
            <a:r>
              <a:rPr lang="en-US" dirty="0" smtClean="0"/>
              <a:t>When the treatment is effective we introduce it at all units in Stockholm. </a:t>
            </a:r>
          </a:p>
        </p:txBody>
      </p:sp>
    </p:spTree>
    <p:extLst>
      <p:ext uri="{BB962C8B-B14F-4D97-AF65-F5344CB8AC3E}">
        <p14:creationId xmlns:p14="http://schemas.microsoft.com/office/powerpoint/2010/main" val="29951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of the outcome measures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Decrease patient time at the inward clinic and increase time for “</a:t>
            </a:r>
            <a:r>
              <a:rPr lang="en-US" dirty="0" err="1" smtClean="0"/>
              <a:t>reintake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Increase valued activities from patients</a:t>
            </a:r>
          </a:p>
          <a:p>
            <a:pPr lvl="1"/>
            <a:r>
              <a:rPr lang="en-US" dirty="0" smtClean="0"/>
              <a:t>Decrease use of “in need medication”</a:t>
            </a:r>
          </a:p>
          <a:p>
            <a:pPr lvl="1"/>
            <a:r>
              <a:rPr lang="en-US" dirty="0" smtClean="0"/>
              <a:t>Increase medication adherence </a:t>
            </a:r>
          </a:p>
          <a:p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Increase ACT consistent behaviors</a:t>
            </a:r>
          </a:p>
          <a:p>
            <a:pPr lvl="1"/>
            <a:r>
              <a:rPr lang="en-US" dirty="0" smtClean="0"/>
              <a:t>Increase work satisfaction</a:t>
            </a:r>
          </a:p>
          <a:p>
            <a:pPr lvl="1"/>
            <a:r>
              <a:rPr lang="en-US" dirty="0" smtClean="0"/>
              <a:t>Decrease sick leave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 1: </a:t>
            </a:r>
            <a:r>
              <a:rPr lang="de-DE" dirty="0" err="1" smtClean="0"/>
              <a:t>implementation</a:t>
            </a:r>
            <a:endParaRPr lang="de-DE" dirty="0" smtClean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Who chose for implementing ACT on the ward?</a:t>
            </a:r>
            <a:endParaRPr lang="nl-BE" sz="2400" dirty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What </a:t>
            </a:r>
            <a:r>
              <a:rPr lang="en-US" sz="2400" dirty="0"/>
              <a:t>kind of implementation-process did you use and what experiences did this bring forward?</a:t>
            </a:r>
            <a:endParaRPr lang="nl-BE" sz="2400" dirty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What </a:t>
            </a:r>
            <a:r>
              <a:rPr lang="en-US" sz="2400" dirty="0"/>
              <a:t>worked in the implementation? What didn’t? </a:t>
            </a:r>
            <a:endParaRPr lang="nl-BE" sz="2400" dirty="0"/>
          </a:p>
          <a:p>
            <a:pPr lvl="0"/>
            <a:endParaRPr lang="en-US" sz="2400" dirty="0" smtClean="0"/>
          </a:p>
          <a:p>
            <a:pPr lvl="0"/>
            <a:r>
              <a:rPr lang="en-US" sz="2400" u="sng" dirty="0" smtClean="0"/>
              <a:t>How </a:t>
            </a:r>
            <a:r>
              <a:rPr lang="en-US" sz="2400" u="sng" dirty="0"/>
              <a:t>does the ACT approach sit aside other models of care? (including a symptom elimination/ medical model)   Does the pragmatism of a contextual approach add anything to “standard care” in a psychiatric setting?</a:t>
            </a:r>
            <a:r>
              <a:rPr lang="en-US" dirty="0"/>
              <a:t> </a:t>
            </a:r>
            <a:endParaRPr lang="nl-B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88125" y="6656388"/>
            <a:ext cx="2133600" cy="2016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286307-8436-4E4C-AA74-14A63E5C9EE8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59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5600" y="107157"/>
            <a:ext cx="8229600" cy="1477962"/>
          </a:xfrm>
        </p:spPr>
        <p:txBody>
          <a:bodyPr>
            <a:normAutofit/>
          </a:bodyPr>
          <a:lstStyle/>
          <a:p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Collaboration </a:t>
            </a:r>
            <a:r>
              <a:rPr lang="nb-NO" dirty="0" err="1" smtClean="0"/>
              <a:t>formed</a:t>
            </a:r>
            <a:r>
              <a:rPr lang="nb-NO" dirty="0" smtClean="0"/>
              <a:t> </a:t>
            </a:r>
            <a:r>
              <a:rPr lang="nb-NO" dirty="0" err="1" smtClean="0"/>
              <a:t>out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common</a:t>
            </a:r>
            <a:r>
              <a:rPr lang="nb-NO" dirty="0" smtClean="0"/>
              <a:t> </a:t>
            </a:r>
            <a:r>
              <a:rPr lang="nb-NO" dirty="0" err="1" smtClean="0"/>
              <a:t>interrest</a:t>
            </a:r>
            <a:r>
              <a:rPr lang="nb-NO" dirty="0" smtClean="0"/>
              <a:t> and </a:t>
            </a:r>
            <a:r>
              <a:rPr lang="nb-NO" dirty="0" err="1" smtClean="0"/>
              <a:t>experiences</a:t>
            </a:r>
            <a:r>
              <a:rPr lang="nb-NO" dirty="0"/>
              <a:t> </a:t>
            </a:r>
            <a:r>
              <a:rPr lang="nb-NO" dirty="0" smtClean="0"/>
              <a:t>over </a:t>
            </a:r>
            <a:r>
              <a:rPr lang="nb-NO" dirty="0" err="1" smtClean="0"/>
              <a:t>the</a:t>
            </a:r>
            <a:r>
              <a:rPr lang="nb-NO" dirty="0" smtClean="0"/>
              <a:t> last 7 </a:t>
            </a:r>
            <a:r>
              <a:rPr lang="nb-NO" dirty="0" err="1" smtClean="0"/>
              <a:t>years</a:t>
            </a:r>
            <a:endParaRPr lang="nb-NO" dirty="0" smtClean="0"/>
          </a:p>
          <a:p>
            <a:r>
              <a:rPr lang="nb-NO" dirty="0" smtClean="0"/>
              <a:t>3 different </a:t>
            </a:r>
            <a:r>
              <a:rPr lang="nb-NO" dirty="0" err="1" smtClean="0"/>
              <a:t>psychiatric</a:t>
            </a:r>
            <a:r>
              <a:rPr lang="nb-NO" dirty="0" smtClean="0"/>
              <a:t> </a:t>
            </a:r>
            <a:r>
              <a:rPr lang="nb-NO" dirty="0" err="1" smtClean="0"/>
              <a:t>wards</a:t>
            </a:r>
            <a:r>
              <a:rPr lang="nb-NO" dirty="0" smtClean="0"/>
              <a:t> in Norway</a:t>
            </a:r>
          </a:p>
          <a:p>
            <a:r>
              <a:rPr lang="nb-NO" dirty="0" smtClean="0"/>
              <a:t>3 </a:t>
            </a:r>
            <a:r>
              <a:rPr lang="nb-NO" dirty="0" err="1" smtClean="0"/>
              <a:t>psychologists</a:t>
            </a:r>
            <a:r>
              <a:rPr lang="nb-NO" dirty="0" smtClean="0"/>
              <a:t>, 1 </a:t>
            </a:r>
            <a:r>
              <a:rPr lang="nb-NO" dirty="0" err="1" smtClean="0"/>
              <a:t>nurse</a:t>
            </a:r>
            <a:endParaRPr lang="nb-NO" dirty="0" smtClean="0"/>
          </a:p>
          <a:p>
            <a:r>
              <a:rPr lang="nb-NO" dirty="0" smtClean="0"/>
              <a:t>2012: </a:t>
            </a:r>
            <a:r>
              <a:rPr lang="nb-NO" dirty="0" err="1" smtClean="0"/>
              <a:t>started</a:t>
            </a:r>
            <a:r>
              <a:rPr lang="nb-NO" dirty="0" smtClean="0"/>
              <a:t> ACT&amp;BET </a:t>
            </a:r>
            <a:r>
              <a:rPr lang="nb-NO" dirty="0" err="1" smtClean="0"/>
              <a:t>Institute</a:t>
            </a:r>
            <a:endParaRPr lang="nb-NO" dirty="0" smtClean="0"/>
          </a:p>
          <a:p>
            <a:r>
              <a:rPr lang="nb-NO" dirty="0" smtClean="0"/>
              <a:t>2014: </a:t>
            </a:r>
            <a:r>
              <a:rPr lang="nb-NO" dirty="0" err="1" smtClean="0"/>
              <a:t>presented</a:t>
            </a:r>
            <a:r>
              <a:rPr lang="nb-NO" dirty="0" smtClean="0"/>
              <a:t> </a:t>
            </a:r>
            <a:r>
              <a:rPr lang="nb-NO" dirty="0" err="1" smtClean="0"/>
              <a:t>implementation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at ACBS </a:t>
            </a:r>
            <a:r>
              <a:rPr lang="nb-NO" dirty="0" err="1" smtClean="0"/>
              <a:t>world</a:t>
            </a:r>
            <a:r>
              <a:rPr lang="nb-NO" dirty="0" smtClean="0"/>
              <a:t> con in Minneapolis</a:t>
            </a:r>
          </a:p>
          <a:p>
            <a:r>
              <a:rPr lang="nb-NO" dirty="0" smtClean="0"/>
              <a:t>2014-2015: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to </a:t>
            </a:r>
            <a:r>
              <a:rPr lang="nb-NO" dirty="0" err="1" smtClean="0"/>
              <a:t>implement</a:t>
            </a:r>
            <a:r>
              <a:rPr lang="nb-NO" dirty="0" smtClean="0"/>
              <a:t> BET from </a:t>
            </a:r>
            <a:r>
              <a:rPr lang="nb-NO" dirty="0" err="1" smtClean="0"/>
              <a:t>scratch</a:t>
            </a:r>
            <a:r>
              <a:rPr lang="nb-NO" dirty="0" smtClean="0"/>
              <a:t> at </a:t>
            </a:r>
            <a:r>
              <a:rPr lang="nb-NO" dirty="0" err="1" smtClean="0"/>
              <a:t>external</a:t>
            </a:r>
            <a:r>
              <a:rPr lang="nb-NO" dirty="0" smtClean="0"/>
              <a:t> hospital </a:t>
            </a:r>
            <a:r>
              <a:rPr lang="nb-NO" dirty="0" err="1" smtClean="0"/>
              <a:t>ward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84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 2: team-approach</a:t>
            </a:r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u="sng" dirty="0"/>
              <a:t>What’s the role of the different disciplines/staff-members in the ACT-story? Who was trained and how does the teamwork look like</a:t>
            </a:r>
            <a:r>
              <a:rPr lang="en-US" sz="2400" u="sng" dirty="0" smtClean="0"/>
              <a:t>?</a:t>
            </a:r>
          </a:p>
          <a:p>
            <a:pPr lvl="0"/>
            <a:endParaRPr lang="nl-BE" sz="2400" dirty="0"/>
          </a:p>
          <a:p>
            <a:pPr lvl="0"/>
            <a:r>
              <a:rPr lang="en-US" sz="2400" dirty="0"/>
              <a:t>How is the team supervised?  What experiences do you have where ACT-oriented supervision was particularly useful, and where it wasn’t? </a:t>
            </a:r>
            <a:endParaRPr lang="nl-BE" sz="2400" dirty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How </a:t>
            </a:r>
            <a:r>
              <a:rPr lang="en-US" sz="2400" dirty="0"/>
              <a:t>do you ensure that it is ACT/ CBS being offered?  Do you measure adherence and competence? How do you approach the quality assurance of the interventions</a:t>
            </a:r>
            <a:endParaRPr lang="nl-BE" sz="2400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88125" y="6656388"/>
            <a:ext cx="2133600" cy="2016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286307-8436-4E4C-AA74-14A63E5C9EE8}" type="slidenum">
              <a:rPr lang="de-DE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 3: </a:t>
            </a:r>
            <a:r>
              <a:rPr lang="de-DE" dirty="0" err="1" smtClean="0"/>
              <a:t>clients</a:t>
            </a:r>
            <a:endParaRPr lang="de-DE" dirty="0" smtClean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u="sng" dirty="0"/>
              <a:t>How do clients react since ACT has been implemented in comparison with no ACT on the ward</a:t>
            </a:r>
            <a:r>
              <a:rPr lang="en-US" sz="2000" u="sng" dirty="0" smtClean="0"/>
              <a:t>?</a:t>
            </a:r>
          </a:p>
          <a:p>
            <a:pPr lvl="0"/>
            <a:endParaRPr lang="nl-BE" sz="2000" dirty="0"/>
          </a:p>
          <a:p>
            <a:pPr lvl="0"/>
            <a:r>
              <a:rPr lang="en-US" sz="2000" dirty="0"/>
              <a:t>How are sessions shaped (open – closed) and how do clients react?</a:t>
            </a:r>
            <a:endParaRPr lang="nl-BE" sz="2000" dirty="0"/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Are </a:t>
            </a:r>
            <a:r>
              <a:rPr lang="en-US" sz="2000" dirty="0"/>
              <a:t>families/spouses/significant others involved and how?</a:t>
            </a:r>
            <a:endParaRPr lang="nl-BE" sz="2000" dirty="0"/>
          </a:p>
          <a:p>
            <a:pPr lvl="0"/>
            <a:endParaRPr lang="de-CH" sz="2000" dirty="0" smtClean="0"/>
          </a:p>
          <a:p>
            <a:pPr lvl="0"/>
            <a:r>
              <a:rPr lang="de-CH" sz="2000" dirty="0" smtClean="0"/>
              <a:t>D</a:t>
            </a:r>
            <a:r>
              <a:rPr lang="en-US" sz="2000" dirty="0"/>
              <a:t>o you involve clients/ service users in designing and evaluating the service?  Is there co-production of materials? What involvement is there from “experts by experience” ? </a:t>
            </a:r>
            <a:endParaRPr lang="nl-BE" sz="2000" dirty="0"/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For </a:t>
            </a:r>
            <a:r>
              <a:rPr lang="en-US" sz="2000" dirty="0"/>
              <a:t>those who are compelled to have treatment, can you give examples of how the ACT approach may be useful?  where this is not successful? </a:t>
            </a:r>
            <a:endParaRPr lang="nl-BE" sz="2000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88125" y="6656388"/>
            <a:ext cx="2133600" cy="2016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286307-8436-4E4C-AA74-14A63E5C9EE8}" type="slidenum">
              <a:rPr lang="de-DE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56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 4: </a:t>
            </a:r>
            <a:r>
              <a:rPr lang="de-DE" dirty="0" err="1" smtClean="0"/>
              <a:t>pathways</a:t>
            </a:r>
            <a:endParaRPr lang="de-DE" dirty="0" smtClean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u="sng" dirty="0"/>
              <a:t>What do you say about ACT to professionals who you are working with (GP’s, psychiatrists</a:t>
            </a:r>
            <a:r>
              <a:rPr lang="en-US" sz="2400" u="sng" dirty="0" smtClean="0"/>
              <a:t>,…)?</a:t>
            </a:r>
          </a:p>
          <a:p>
            <a:pPr marL="0" lvl="0" indent="0">
              <a:buNone/>
            </a:pPr>
            <a:endParaRPr lang="nl-BE" sz="2400" dirty="0"/>
          </a:p>
          <a:p>
            <a:pPr lvl="0"/>
            <a:r>
              <a:rPr lang="en-US" sz="2400" dirty="0"/>
              <a:t>What happens before and after their stay at the ward, ACT-wise?</a:t>
            </a:r>
            <a:endParaRPr lang="nl-BE" sz="2400" dirty="0"/>
          </a:p>
          <a:p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88125" y="6656388"/>
            <a:ext cx="2133600" cy="2016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286307-8436-4E4C-AA74-14A63E5C9EE8}" type="slidenum">
              <a:rPr lang="de-DE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31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 5: </a:t>
            </a:r>
            <a:r>
              <a:rPr lang="de-DE" dirty="0" err="1" smtClean="0"/>
              <a:t>outcome</a:t>
            </a:r>
            <a:endParaRPr lang="de-DE" dirty="0" smtClean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u="sng" dirty="0" err="1" smtClean="0"/>
              <a:t>What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scales</a:t>
            </a:r>
            <a:r>
              <a:rPr lang="de-DE" sz="2400" u="sng" dirty="0" smtClean="0"/>
              <a:t>/</a:t>
            </a:r>
            <a:r>
              <a:rPr lang="de-DE" sz="2400" u="sng" dirty="0" err="1" smtClean="0"/>
              <a:t>questionnaires</a:t>
            </a:r>
            <a:r>
              <a:rPr lang="de-DE" sz="2400" u="sng" dirty="0" smtClean="0"/>
              <a:t>/… do </a:t>
            </a:r>
            <a:r>
              <a:rPr lang="de-DE" sz="2400" u="sng" dirty="0" err="1" smtClean="0"/>
              <a:t>you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use</a:t>
            </a:r>
            <a:r>
              <a:rPr lang="de-DE" sz="2400" u="sng" dirty="0" smtClean="0"/>
              <a:t> in </a:t>
            </a:r>
            <a:r>
              <a:rPr lang="de-DE" sz="2400" u="sng" dirty="0" err="1" smtClean="0"/>
              <a:t>monitoring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behavior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change</a:t>
            </a:r>
            <a:r>
              <a:rPr lang="de-DE" sz="2400" u="sng" dirty="0" smtClean="0"/>
              <a:t>?</a:t>
            </a:r>
          </a:p>
          <a:p>
            <a:endParaRPr lang="de-DE" sz="2400" dirty="0"/>
          </a:p>
          <a:p>
            <a:r>
              <a:rPr lang="de-DE" sz="2400" dirty="0" smtClean="0"/>
              <a:t>Who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part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assessment</a:t>
            </a:r>
            <a:r>
              <a:rPr lang="de-DE" sz="2400" dirty="0" smtClean="0"/>
              <a:t> (</a:t>
            </a:r>
            <a:r>
              <a:rPr lang="de-DE" sz="2400" dirty="0" err="1" smtClean="0"/>
              <a:t>team</a:t>
            </a:r>
            <a:r>
              <a:rPr lang="de-DE" sz="2400" dirty="0" smtClean="0"/>
              <a:t> – </a:t>
            </a:r>
            <a:r>
              <a:rPr lang="de-DE" sz="2400" dirty="0" err="1" smtClean="0"/>
              <a:t>client</a:t>
            </a:r>
            <a:r>
              <a:rPr lang="de-DE" sz="2400" dirty="0" smtClean="0"/>
              <a:t> – </a:t>
            </a:r>
            <a:r>
              <a:rPr lang="de-DE" sz="2400" dirty="0" err="1" smtClean="0"/>
              <a:t>family</a:t>
            </a:r>
            <a:r>
              <a:rPr lang="de-DE" sz="2400" dirty="0" smtClean="0"/>
              <a:t> -…)?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88125" y="6656388"/>
            <a:ext cx="2133600" cy="2016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286307-8436-4E4C-AA74-14A63E5C9EE8}" type="slidenum">
              <a:rPr lang="de-DE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3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/>
        </p:nvGraphicFramePr>
        <p:xfrm>
          <a:off x="116086" y="138410"/>
          <a:ext cx="8905131" cy="6291499"/>
        </p:xfrm>
        <a:graphic>
          <a:graphicData uri="http://schemas.openxmlformats.org/drawingml/2006/table">
            <a:tbl>
              <a:tblPr/>
              <a:tblGrid>
                <a:gridCol w="938734"/>
                <a:gridCol w="1570508"/>
                <a:gridCol w="1599531"/>
                <a:gridCol w="1598414"/>
                <a:gridCol w="1598414"/>
                <a:gridCol w="1599530"/>
              </a:tblGrid>
              <a:tr h="183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MONDAY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TUESDAY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WEDNESDAY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THURSDAY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FRIDAY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07.00-07.15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Report night/day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Report night/day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Report night/day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Report night/day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Report night/day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08.00-08.10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ook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Joint meeting G.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1/2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 Focus last week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- Focus this week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- Process evaluation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Group report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Group report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Group report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Group report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86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08.10-08.45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Reflecting team: System / ethics 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Reflecting team: System / ethics 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Reflecting team: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Clinical coordinator’s meeting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Process evaluation: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Focus this week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New focus next week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54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08.45-08.55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Practical: sessions, info, coaching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Practical: sessions, info, coaching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Practical: sessions, info, coaching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Practical: sessions, info, coaching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Practical: sessions, info, coaching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08.55-09.00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A1-A2 Coordinate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A1-A2 Coordinate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A1-A2 Coordinate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A1-A2 Coordinate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A1-A2 Coordinate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09.00-09.30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Focus sessions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Focus sessions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Focus sessions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Focus sessions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Focus sessions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623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09.30-09.50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Morning meeting cl.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Morning meeting cl.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Morning meeting cl.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Morning meeting cl.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Morning meeting cl.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09.50-10.30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Physical activity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Physical activity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Physical activity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Physical activity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Physical activity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10.30-11.30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Psych ed group - 11.15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client A and B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client C and D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client E and F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client A and B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11.30-12.00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LUNCH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LUNCH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LUNCH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LUNCH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WEEK END LUNCH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12.00-12.45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cl. A, B and C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cl. E and F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cl. A and B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cl. C and D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cl. E and F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12.45-13.30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cl. D, E and F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cl. C and D</a:t>
                      </a: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 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cl. E and F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cl. A and B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 </a:t>
                      </a: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Therapy cl. C and D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750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13.45-14.30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Group supervision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role-play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Treatment planning: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Refl team with client 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Group supervision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role-play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Treatment planning: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Refl team with client 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Group supervision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role-play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14.30-15.00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Cl. team-coordination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Coordination refl team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Cl. team-coordination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Coordination refl team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Cl. team-coordination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15.00-15.20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Group ind report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Group ind report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Group ind report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Group ind report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Report gr1 gr2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15.20-15.30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A1-A2 Coordination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A1-A2 Coordination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A1-A2 Coordination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A1-A2 Coordination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A1-A2 Coordination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16.00-16.15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Afternoon meeting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Afternoon meeting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Afternoon meeting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Afternoon meeting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Afternoon meeting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16.15-16.45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Focus sessions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Focus sessions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Focus sessions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Focus sessions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Focus sessions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3643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1700-20.00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Milieu therapist sessions when needed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Milieu therapist sessions when needed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Milieu therapist sessions when needed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Milieu therapist sessions when needed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Milieu therapist sessions when needed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6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21.15-21.30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GillSans" charset="0"/>
                      </a:endParaRP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Report evening/night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Report evening/night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Report evening/night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Report evening/night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0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ヒラギノ角ゴ ProN W3" charset="0"/>
                          <a:sym typeface="GillSans" charset="0"/>
                        </a:rPr>
                        <a:t>Report evening/night</a:t>
                      </a:r>
                    </a:p>
                  </a:txBody>
                  <a:tcPr marL="39701" marR="397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093" name="TekstSylinder 2"/>
          <p:cNvSpPr txBox="1">
            <a:spLocks noChangeArrowheads="1"/>
          </p:cNvSpPr>
          <p:nvPr/>
        </p:nvSpPr>
        <p:spPr bwMode="auto">
          <a:xfrm>
            <a:off x="1026914" y="3981525"/>
            <a:ext cx="1620738" cy="411881"/>
          </a:xfrm>
          <a:prstGeom prst="rect">
            <a:avLst/>
          </a:prstGeom>
          <a:solidFill>
            <a:srgbClr val="35B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8" tIns="32149" rIns="64298" bIns="32149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/>
            <a:r>
              <a:rPr lang="en-US" sz="1100"/>
              <a:t>Group supervision </a:t>
            </a:r>
          </a:p>
          <a:p>
            <a:pPr eaLnBrk="1" hangingPunct="1"/>
            <a:r>
              <a:rPr lang="en-US" sz="1100"/>
              <a:t>role play</a:t>
            </a:r>
          </a:p>
        </p:txBody>
      </p:sp>
      <p:sp>
        <p:nvSpPr>
          <p:cNvPr id="40094" name="TekstSylinder 3"/>
          <p:cNvSpPr txBox="1">
            <a:spLocks noChangeArrowheads="1"/>
          </p:cNvSpPr>
          <p:nvPr/>
        </p:nvSpPr>
        <p:spPr bwMode="auto">
          <a:xfrm>
            <a:off x="4230439" y="3981525"/>
            <a:ext cx="1607344" cy="411881"/>
          </a:xfrm>
          <a:prstGeom prst="rect">
            <a:avLst/>
          </a:prstGeom>
          <a:solidFill>
            <a:srgbClr val="35B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8" tIns="32149" rIns="64298" bIns="32149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/>
            <a:r>
              <a:rPr lang="en-US" sz="1100"/>
              <a:t>Group supervision </a:t>
            </a:r>
          </a:p>
          <a:p>
            <a:pPr eaLnBrk="1" hangingPunct="1"/>
            <a:r>
              <a:rPr lang="en-US" sz="1100"/>
              <a:t>role play</a:t>
            </a:r>
          </a:p>
        </p:txBody>
      </p:sp>
      <p:sp>
        <p:nvSpPr>
          <p:cNvPr id="40095" name="TekstSylinder 4"/>
          <p:cNvSpPr txBox="1">
            <a:spLocks noChangeArrowheads="1"/>
          </p:cNvSpPr>
          <p:nvPr/>
        </p:nvSpPr>
        <p:spPr bwMode="auto">
          <a:xfrm>
            <a:off x="7411641" y="3981525"/>
            <a:ext cx="1616273" cy="411881"/>
          </a:xfrm>
          <a:prstGeom prst="rect">
            <a:avLst/>
          </a:prstGeom>
          <a:solidFill>
            <a:srgbClr val="35B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8" tIns="32149" rIns="64298" bIns="32149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/>
            <a:r>
              <a:rPr lang="en-US" sz="1100"/>
              <a:t>Group supervision </a:t>
            </a:r>
          </a:p>
          <a:p>
            <a:pPr eaLnBrk="1" hangingPunct="1"/>
            <a:r>
              <a:rPr lang="en-US" sz="1100"/>
              <a:t>role play</a:t>
            </a:r>
          </a:p>
        </p:txBody>
      </p:sp>
      <p:sp>
        <p:nvSpPr>
          <p:cNvPr id="8" name="TekstSylinder 2"/>
          <p:cNvSpPr txBox="1">
            <a:spLocks noChangeArrowheads="1"/>
          </p:cNvSpPr>
          <p:nvPr/>
        </p:nvSpPr>
        <p:spPr bwMode="auto">
          <a:xfrm>
            <a:off x="2596307" y="3982640"/>
            <a:ext cx="1620738" cy="4107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8" tIns="32149" rIns="64298" bIns="32149">
            <a:spAutoFit/>
          </a:bodyPr>
          <a:lstStyle>
            <a:lvl1pPr defTabSz="457200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defTabSz="457200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/>
            <a:r>
              <a:rPr lang="en-GB" sz="1100">
                <a:cs typeface="Arial" charset="0"/>
              </a:rPr>
              <a:t>Treatment planning:</a:t>
            </a:r>
          </a:p>
          <a:p>
            <a:pPr eaLnBrk="1" hangingPunct="1"/>
            <a:r>
              <a:rPr lang="en-GB" sz="1100">
                <a:cs typeface="Arial" charset="0"/>
              </a:rPr>
              <a:t>Refl team with client </a:t>
            </a:r>
          </a:p>
        </p:txBody>
      </p:sp>
      <p:sp>
        <p:nvSpPr>
          <p:cNvPr id="9" name="TekstSylinder 2"/>
          <p:cNvSpPr txBox="1">
            <a:spLocks noChangeArrowheads="1"/>
          </p:cNvSpPr>
          <p:nvPr/>
        </p:nvSpPr>
        <p:spPr bwMode="auto">
          <a:xfrm>
            <a:off x="5787554" y="3982640"/>
            <a:ext cx="1620738" cy="41076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8" tIns="32149" rIns="64298" bIns="32149">
            <a:spAutoFit/>
          </a:bodyPr>
          <a:lstStyle>
            <a:lvl1pPr defTabSz="457200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defTabSz="457200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/>
            <a:r>
              <a:rPr lang="en-GB" sz="1100">
                <a:cs typeface="Arial" charset="0"/>
              </a:rPr>
              <a:t>Treatment planning:</a:t>
            </a:r>
          </a:p>
          <a:p>
            <a:pPr eaLnBrk="1" hangingPunct="1"/>
            <a:r>
              <a:rPr lang="en-GB" sz="1100">
                <a:cs typeface="Arial" charset="0"/>
              </a:rPr>
              <a:t>Refl team with client </a:t>
            </a:r>
          </a:p>
        </p:txBody>
      </p:sp>
      <p:sp>
        <p:nvSpPr>
          <p:cNvPr id="11" name="TekstSylinder 2"/>
          <p:cNvSpPr txBox="1">
            <a:spLocks noChangeArrowheads="1"/>
          </p:cNvSpPr>
          <p:nvPr/>
        </p:nvSpPr>
        <p:spPr bwMode="auto">
          <a:xfrm>
            <a:off x="2589610" y="857250"/>
            <a:ext cx="1620738" cy="57327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8" tIns="32149" rIns="64298" bIns="32149">
            <a:spAutoFit/>
          </a:bodyPr>
          <a:lstStyle>
            <a:lvl1pPr defTabSz="457200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defTabSz="457200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>
              <a:spcAft>
                <a:spcPts val="844"/>
              </a:spcAft>
            </a:pPr>
            <a:r>
              <a:rPr lang="en-GB" sz="1300">
                <a:cs typeface="Arial" charset="0"/>
              </a:rPr>
              <a:t>Reflecting team </a:t>
            </a:r>
          </a:p>
          <a:p>
            <a:pPr eaLnBrk="1" hangingPunct="1"/>
            <a:r>
              <a:rPr lang="en-GB" sz="1300">
                <a:cs typeface="Arial" charset="0"/>
              </a:rPr>
              <a:t>system/ ethics</a:t>
            </a:r>
          </a:p>
        </p:txBody>
      </p:sp>
      <p:sp>
        <p:nvSpPr>
          <p:cNvPr id="13" name="TekstSylinder 2"/>
          <p:cNvSpPr txBox="1">
            <a:spLocks noChangeArrowheads="1"/>
          </p:cNvSpPr>
          <p:nvPr/>
        </p:nvSpPr>
        <p:spPr bwMode="auto">
          <a:xfrm>
            <a:off x="4183559" y="857250"/>
            <a:ext cx="1620738" cy="57327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8" tIns="32149" rIns="64298" bIns="32149">
            <a:spAutoFit/>
          </a:bodyPr>
          <a:lstStyle>
            <a:lvl1pPr defTabSz="457200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defTabSz="457200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>
              <a:spcAft>
                <a:spcPts val="844"/>
              </a:spcAft>
            </a:pPr>
            <a:r>
              <a:rPr lang="en-GB" sz="1300">
                <a:cs typeface="Arial" charset="0"/>
              </a:rPr>
              <a:t>Reflecting team </a:t>
            </a:r>
          </a:p>
          <a:p>
            <a:pPr eaLnBrk="1" hangingPunct="1">
              <a:spcAft>
                <a:spcPts val="844"/>
              </a:spcAft>
            </a:pPr>
            <a:r>
              <a:rPr lang="en-GB" sz="1300">
                <a:cs typeface="Arial" charset="0"/>
              </a:rPr>
              <a:t>system/ ethics</a:t>
            </a:r>
          </a:p>
        </p:txBody>
      </p:sp>
      <p:sp>
        <p:nvSpPr>
          <p:cNvPr id="14" name="TekstSylinder 2"/>
          <p:cNvSpPr txBox="1">
            <a:spLocks noChangeArrowheads="1"/>
          </p:cNvSpPr>
          <p:nvPr/>
        </p:nvSpPr>
        <p:spPr bwMode="auto">
          <a:xfrm>
            <a:off x="5804297" y="862831"/>
            <a:ext cx="1620738" cy="58377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8" tIns="32149" rIns="64298" bIns="32149">
            <a:spAutoFit/>
          </a:bodyPr>
          <a:lstStyle>
            <a:lvl1pPr defTabSz="457200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defTabSz="457200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algn="l" eaLnBrk="1" hangingPunct="1"/>
            <a:r>
              <a:rPr lang="en-GB" sz="1100">
                <a:solidFill>
                  <a:schemeClr val="tx1"/>
                </a:solidFill>
                <a:latin typeface="Calibri" charset="0"/>
              </a:rPr>
              <a:t>Reflecting team:</a:t>
            </a:r>
          </a:p>
          <a:p>
            <a:pPr algn="l" eaLnBrk="1" hangingPunct="1"/>
            <a:r>
              <a:rPr lang="en-GB" sz="1100">
                <a:solidFill>
                  <a:schemeClr val="tx1"/>
                </a:solidFill>
                <a:latin typeface="Calibri" charset="0"/>
              </a:rPr>
              <a:t>Clinical coordinator’s meeting</a:t>
            </a:r>
          </a:p>
        </p:txBody>
      </p:sp>
      <p:sp>
        <p:nvSpPr>
          <p:cNvPr id="15" name="TekstSylinder 14"/>
          <p:cNvSpPr txBox="1">
            <a:spLocks noChangeArrowheads="1"/>
          </p:cNvSpPr>
          <p:nvPr/>
        </p:nvSpPr>
        <p:spPr bwMode="auto">
          <a:xfrm>
            <a:off x="1035844" y="4393406"/>
            <a:ext cx="1607344" cy="26789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>
              <a:spcAft>
                <a:spcPts val="1687"/>
              </a:spcAft>
            </a:pPr>
            <a:r>
              <a:rPr lang="en-US" sz="1300"/>
              <a:t>Cl Reflecting team</a:t>
            </a:r>
          </a:p>
        </p:txBody>
      </p:sp>
      <p:sp>
        <p:nvSpPr>
          <p:cNvPr id="16" name="TekstSylinder 15"/>
          <p:cNvSpPr txBox="1">
            <a:spLocks noChangeArrowheads="1"/>
          </p:cNvSpPr>
          <p:nvPr/>
        </p:nvSpPr>
        <p:spPr bwMode="auto">
          <a:xfrm>
            <a:off x="2643187" y="4393406"/>
            <a:ext cx="1607344" cy="26789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>
              <a:spcAft>
                <a:spcPts val="1687"/>
              </a:spcAft>
            </a:pPr>
            <a:r>
              <a:rPr lang="en-US" sz="1300"/>
              <a:t>Cl Reflecting team</a:t>
            </a:r>
          </a:p>
        </p:txBody>
      </p:sp>
      <p:sp>
        <p:nvSpPr>
          <p:cNvPr id="17" name="TekstSylinder 16"/>
          <p:cNvSpPr txBox="1">
            <a:spLocks noChangeArrowheads="1"/>
          </p:cNvSpPr>
          <p:nvPr/>
        </p:nvSpPr>
        <p:spPr bwMode="auto">
          <a:xfrm>
            <a:off x="4250531" y="4393406"/>
            <a:ext cx="1607344" cy="26789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>
              <a:spcAft>
                <a:spcPts val="1687"/>
              </a:spcAft>
            </a:pPr>
            <a:r>
              <a:rPr lang="en-US" sz="1300"/>
              <a:t>Cl Reflecting team</a:t>
            </a:r>
          </a:p>
        </p:txBody>
      </p:sp>
      <p:sp>
        <p:nvSpPr>
          <p:cNvPr id="18" name="TekstSylinder 17"/>
          <p:cNvSpPr txBox="1">
            <a:spLocks noChangeArrowheads="1"/>
          </p:cNvSpPr>
          <p:nvPr/>
        </p:nvSpPr>
        <p:spPr bwMode="auto">
          <a:xfrm>
            <a:off x="5804297" y="4393406"/>
            <a:ext cx="1607344" cy="26789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>
              <a:spcAft>
                <a:spcPts val="1687"/>
              </a:spcAft>
            </a:pPr>
            <a:r>
              <a:rPr lang="en-US" sz="1300"/>
              <a:t>Cl Reflecting team</a:t>
            </a:r>
          </a:p>
        </p:txBody>
      </p:sp>
      <p:sp>
        <p:nvSpPr>
          <p:cNvPr id="19" name="TekstSylinder 18"/>
          <p:cNvSpPr txBox="1">
            <a:spLocks noChangeArrowheads="1"/>
          </p:cNvSpPr>
          <p:nvPr/>
        </p:nvSpPr>
        <p:spPr bwMode="auto">
          <a:xfrm>
            <a:off x="7411641" y="4393406"/>
            <a:ext cx="1607344" cy="26789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>
              <a:spcAft>
                <a:spcPts val="1687"/>
              </a:spcAft>
            </a:pPr>
            <a:r>
              <a:rPr lang="en-US" sz="1300"/>
              <a:t>Cl Reflecting team</a:t>
            </a:r>
          </a:p>
        </p:txBody>
      </p:sp>
    </p:spTree>
    <p:extLst>
      <p:ext uri="{BB962C8B-B14F-4D97-AF65-F5344CB8AC3E}">
        <p14:creationId xmlns:p14="http://schemas.microsoft.com/office/powerpoint/2010/main" val="13715274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93" grpId="0" animBg="1"/>
      <p:bldP spid="40094" grpId="0" animBg="1"/>
      <p:bldP spid="40095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 idx="4294967295"/>
          </p:nvPr>
        </p:nvSpPr>
        <p:spPr>
          <a:xfrm>
            <a:off x="116086" y="492250"/>
            <a:ext cx="8911828" cy="911944"/>
          </a:xfrm>
        </p:spPr>
        <p:txBody>
          <a:bodyPr/>
          <a:lstStyle/>
          <a:p>
            <a:pPr algn="ctr"/>
            <a:r>
              <a:rPr lang="en-US" sz="2500" b="1">
                <a:latin typeface="B Futura Bold" charset="0"/>
                <a:ea typeface="ＭＳ Ｐゴシック" charset="0"/>
                <a:cs typeface="ＭＳ Ｐゴシック" charset="0"/>
              </a:rPr>
              <a:t>Functional Model of Implementation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0" y="1692315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724421" y="5606728"/>
            <a:ext cx="7037710" cy="961057"/>
          </a:xfrm>
          <a:prstGeom prst="rightArrow">
            <a:avLst>
              <a:gd name="adj1" fmla="val 50000"/>
              <a:gd name="adj2" fmla="val 50006"/>
            </a:avLst>
          </a:prstGeom>
          <a:solidFill>
            <a:srgbClr val="0080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31" tIns="45716" rIns="91431" bIns="45716" anchor="ctr"/>
          <a:lstStyle/>
          <a:p>
            <a:r>
              <a:rPr lang="en-US" sz="2200">
                <a:solidFill>
                  <a:srgbClr val="FFFFFF"/>
                </a:solidFill>
                <a:latin typeface="Futura Book" charset="0"/>
              </a:rPr>
              <a:t>Changing Organizational Culture in Direction of …</a:t>
            </a:r>
          </a:p>
        </p:txBody>
      </p:sp>
      <p:sp>
        <p:nvSpPr>
          <p:cNvPr id="8" name="Vertical Scroll 7"/>
          <p:cNvSpPr>
            <a:spLocks noChangeArrowheads="1"/>
          </p:cNvSpPr>
          <p:nvPr/>
        </p:nvSpPr>
        <p:spPr bwMode="auto">
          <a:xfrm>
            <a:off x="6679406" y="2580680"/>
            <a:ext cx="2095128" cy="2671093"/>
          </a:xfrm>
          <a:prstGeom prst="verticalScroll">
            <a:avLst>
              <a:gd name="adj" fmla="val 12500"/>
            </a:avLst>
          </a:prstGeom>
          <a:solidFill>
            <a:srgbClr val="008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31" tIns="45716" rIns="91431" bIns="45716" anchor="ctr"/>
          <a:lstStyle/>
          <a:p>
            <a:pPr>
              <a:defRPr/>
            </a:pPr>
            <a:r>
              <a:rPr lang="en-US" sz="2200">
                <a:solidFill>
                  <a:srgbClr val="FFFFFF"/>
                </a:solidFill>
                <a:latin typeface="Futura Book" charset="0"/>
                <a:ea typeface="+mn-ea"/>
                <a:cs typeface="+mn-cs"/>
              </a:rPr>
              <a:t>…Chosen</a:t>
            </a:r>
          </a:p>
          <a:p>
            <a:pPr>
              <a:defRPr/>
            </a:pPr>
            <a:r>
              <a:rPr lang="en-US" sz="2200">
                <a:solidFill>
                  <a:srgbClr val="FFFFFF"/>
                </a:solidFill>
                <a:latin typeface="Futura Book" charset="0"/>
                <a:ea typeface="+mn-ea"/>
                <a:cs typeface="+mn-cs"/>
              </a:rPr>
              <a:t>Goals and Values</a:t>
            </a:r>
          </a:p>
        </p:txBody>
      </p:sp>
      <p:sp>
        <p:nvSpPr>
          <p:cNvPr id="31" name="Bildeforklaring med linje 1 30"/>
          <p:cNvSpPr/>
          <p:nvPr/>
        </p:nvSpPr>
        <p:spPr>
          <a:xfrm>
            <a:off x="774703" y="2112604"/>
            <a:ext cx="1928015" cy="658198"/>
          </a:xfrm>
          <a:prstGeom prst="borderCallout1">
            <a:avLst>
              <a:gd name="adj1" fmla="val 50437"/>
              <a:gd name="adj2" fmla="val 99164"/>
              <a:gd name="adj3" fmla="val 91770"/>
              <a:gd name="adj4" fmla="val 133552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4298" tIns="32149" rIns="64298" bIns="32149" anchor="ctr"/>
          <a:lstStyle/>
          <a:p>
            <a:pPr>
              <a:defRPr/>
            </a:pPr>
            <a:r>
              <a:rPr lang="en-US" sz="1400" dirty="0"/>
              <a:t>Current Context</a:t>
            </a:r>
          </a:p>
        </p:txBody>
      </p:sp>
      <p:sp>
        <p:nvSpPr>
          <p:cNvPr id="32" name="Bildeforklaring med linje 1 31"/>
          <p:cNvSpPr/>
          <p:nvPr/>
        </p:nvSpPr>
        <p:spPr>
          <a:xfrm>
            <a:off x="774704" y="3048042"/>
            <a:ext cx="1452367" cy="634111"/>
          </a:xfrm>
          <a:prstGeom prst="borderCallout1">
            <a:avLst>
              <a:gd name="adj1" fmla="val 51918"/>
              <a:gd name="adj2" fmla="val 100116"/>
              <a:gd name="adj3" fmla="val 67857"/>
              <a:gd name="adj4" fmla="val 18219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4298" tIns="32149" rIns="64298" bIns="32149" anchor="ctr"/>
          <a:lstStyle/>
          <a:p>
            <a:pPr>
              <a:defRPr/>
            </a:pPr>
            <a:r>
              <a:rPr lang="en-US" sz="1400"/>
              <a:t>Management</a:t>
            </a:r>
          </a:p>
          <a:p>
            <a:pPr>
              <a:defRPr/>
            </a:pPr>
            <a:r>
              <a:rPr lang="en-US" sz="1400"/>
              <a:t>Procedures</a:t>
            </a:r>
          </a:p>
        </p:txBody>
      </p:sp>
      <p:sp>
        <p:nvSpPr>
          <p:cNvPr id="33" name="Bildeforklaring med linje 1 32"/>
          <p:cNvSpPr/>
          <p:nvPr/>
        </p:nvSpPr>
        <p:spPr>
          <a:xfrm>
            <a:off x="774704" y="3985463"/>
            <a:ext cx="1452367" cy="658672"/>
          </a:xfrm>
          <a:prstGeom prst="borderCallout1">
            <a:avLst>
              <a:gd name="adj1" fmla="val 47179"/>
              <a:gd name="adj2" fmla="val 100601"/>
              <a:gd name="adj3" fmla="val -16642"/>
              <a:gd name="adj4" fmla="val 2097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4298" tIns="32149" rIns="64298" bIns="32149" anchor="ctr"/>
          <a:lstStyle/>
          <a:p>
            <a:pPr>
              <a:defRPr/>
            </a:pPr>
            <a:r>
              <a:rPr lang="en-US" sz="1400" dirty="0"/>
              <a:t>Staff Procedures</a:t>
            </a:r>
          </a:p>
        </p:txBody>
      </p:sp>
      <p:sp>
        <p:nvSpPr>
          <p:cNvPr id="34" name="Bildeforklaring med linje 1 33"/>
          <p:cNvSpPr/>
          <p:nvPr/>
        </p:nvSpPr>
        <p:spPr>
          <a:xfrm>
            <a:off x="774704" y="4947919"/>
            <a:ext cx="1806250" cy="632994"/>
          </a:xfrm>
          <a:prstGeom prst="borderCallout1">
            <a:avLst>
              <a:gd name="adj1" fmla="val 49549"/>
              <a:gd name="adj2" fmla="val 100131"/>
              <a:gd name="adj3" fmla="val -163962"/>
              <a:gd name="adj4" fmla="val 206025"/>
            </a:avLst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4298" tIns="32149" rIns="64298" bIns="32149" anchor="ctr"/>
          <a:lstStyle/>
          <a:p>
            <a:pPr>
              <a:defRPr/>
            </a:pPr>
            <a:r>
              <a:rPr lang="en-US" sz="1400"/>
              <a:t>Committed Actions</a:t>
            </a:r>
          </a:p>
        </p:txBody>
      </p:sp>
      <p:cxnSp>
        <p:nvCxnSpPr>
          <p:cNvPr id="11" name="Rett linje 10"/>
          <p:cNvCxnSpPr>
            <a:cxnSpLocks noChangeShapeType="1"/>
          </p:cNvCxnSpPr>
          <p:nvPr/>
        </p:nvCxnSpPr>
        <p:spPr bwMode="auto">
          <a:xfrm>
            <a:off x="2702348" y="2441154"/>
            <a:ext cx="805904" cy="63289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111887" dir="5099987" rotWithShape="0">
              <a:srgbClr val="000000">
                <a:alpha val="34998"/>
              </a:srgbClr>
            </a:outerShdw>
          </a:effectLst>
        </p:spPr>
      </p:cxnSp>
      <p:cxnSp>
        <p:nvCxnSpPr>
          <p:cNvPr id="13" name="Rett linje 12"/>
          <p:cNvCxnSpPr>
            <a:cxnSpLocks noChangeShapeType="1"/>
          </p:cNvCxnSpPr>
          <p:nvPr/>
        </p:nvCxnSpPr>
        <p:spPr bwMode="auto">
          <a:xfrm>
            <a:off x="2226841" y="3327426"/>
            <a:ext cx="1434331" cy="35495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111887" dir="5099987" rotWithShape="0">
              <a:srgbClr val="000000">
                <a:alpha val="34998"/>
              </a:srgbClr>
            </a:outerShdw>
          </a:effectLst>
        </p:spPr>
      </p:cxnSp>
      <p:cxnSp>
        <p:nvCxnSpPr>
          <p:cNvPr id="15" name="Rett linje 14"/>
          <p:cNvCxnSpPr>
            <a:cxnSpLocks noChangeShapeType="1"/>
          </p:cNvCxnSpPr>
          <p:nvPr/>
        </p:nvCxnSpPr>
        <p:spPr bwMode="auto">
          <a:xfrm flipV="1">
            <a:off x="2226841" y="3985990"/>
            <a:ext cx="1939975" cy="30360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111887" dir="5099987" rotWithShape="0">
              <a:srgbClr val="000000">
                <a:alpha val="34998"/>
              </a:srgbClr>
            </a:outerShdw>
          </a:effectLst>
        </p:spPr>
      </p:cxnSp>
      <p:cxnSp>
        <p:nvCxnSpPr>
          <p:cNvPr id="17" name="Rett linje 16"/>
          <p:cNvCxnSpPr>
            <a:cxnSpLocks noChangeShapeType="1"/>
          </p:cNvCxnSpPr>
          <p:nvPr/>
        </p:nvCxnSpPr>
        <p:spPr bwMode="auto">
          <a:xfrm flipV="1">
            <a:off x="2580680" y="4036219"/>
            <a:ext cx="2092896" cy="121332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111887" dir="5099987" rotWithShape="0">
              <a:srgbClr val="000000">
                <a:alpha val="34998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559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ittel 3"/>
          <p:cNvSpPr>
            <a:spLocks noGrp="1"/>
          </p:cNvSpPr>
          <p:nvPr>
            <p:ph type="title"/>
          </p:nvPr>
        </p:nvSpPr>
        <p:spPr>
          <a:xfrm>
            <a:off x="521271" y="516806"/>
            <a:ext cx="8113737" cy="1089422"/>
          </a:xfrm>
        </p:spPr>
        <p:txBody>
          <a:bodyPr lIns="91435" tIns="45718" rIns="91435" bIns="45718"/>
          <a:lstStyle/>
          <a:p>
            <a:pPr algn="ctr"/>
            <a:r>
              <a:rPr lang="en-US" sz="3400">
                <a:latin typeface="B Futura Bold" charset="0"/>
                <a:ea typeface="ヒラギノ角ゴ ProN W6" charset="0"/>
                <a:cs typeface="ヒラギノ角ゴ ProN W6" charset="0"/>
              </a:rPr>
              <a:t>Integrating Ostrom`s 8 Principles</a:t>
            </a:r>
          </a:p>
        </p:txBody>
      </p:sp>
      <p:graphicFrame>
        <p:nvGraphicFramePr>
          <p:cNvPr id="96258" name="Plassholder for innhold 5"/>
          <p:cNvGraphicFramePr>
            <a:graphicFrameLocks noGrp="1"/>
          </p:cNvGraphicFramePr>
          <p:nvPr>
            <p:ph idx="1"/>
          </p:nvPr>
        </p:nvGraphicFramePr>
        <p:xfrm>
          <a:off x="-196453" y="428625"/>
          <a:ext cx="9376172" cy="642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iagram" r:id="rId3" imgW="10210800" imgH="6794500" progId="Excel.Chart.8">
                  <p:embed/>
                </p:oleObj>
              </mc:Choice>
              <mc:Fallback>
                <p:oleObj name="Diagram" r:id="rId3" imgW="10210800" imgH="679450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6453" y="428625"/>
                        <a:ext cx="9376172" cy="642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TekstSylinder 3"/>
          <p:cNvSpPr txBox="1">
            <a:spLocks noChangeArrowheads="1"/>
          </p:cNvSpPr>
          <p:nvPr/>
        </p:nvSpPr>
        <p:spPr bwMode="auto">
          <a:xfrm>
            <a:off x="1090539" y="321469"/>
            <a:ext cx="6439421" cy="45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  <a:lvl2pPr marL="37931725" indent="-37474525"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2pPr>
            <a:lvl3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3pPr>
            <a:lvl4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4pPr>
            <a:lvl5pPr eaLnBrk="0" hangingPunct="0"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9pPr>
          </a:lstStyle>
          <a:p>
            <a:pPr eaLnBrk="1" hangingPunct="1"/>
            <a:r>
              <a:rPr lang="en-US" sz="2500" b="1">
                <a:latin typeface="B Futura Bold" charset="0"/>
              </a:rPr>
              <a:t>Integrating Ostrom</a:t>
            </a:r>
            <a:r>
              <a:rPr lang="ja-JP" altLang="en-US" sz="2500" b="1">
                <a:latin typeface="B Futura Bold" charset="0"/>
              </a:rPr>
              <a:t>’</a:t>
            </a:r>
            <a:r>
              <a:rPr lang="en-US" sz="2500" b="1">
                <a:latin typeface="B Futura Bold" charset="0"/>
              </a:rPr>
              <a:t>s 8 principles (+ 9-10)</a:t>
            </a:r>
          </a:p>
        </p:txBody>
      </p:sp>
    </p:spTree>
    <p:extLst>
      <p:ext uri="{BB962C8B-B14F-4D97-AF65-F5344CB8AC3E}">
        <p14:creationId xmlns:p14="http://schemas.microsoft.com/office/powerpoint/2010/main" val="27799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Future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BET and ACT </a:t>
            </a:r>
            <a:r>
              <a:rPr lang="nb-NO" dirty="0" err="1" smtClean="0"/>
              <a:t>ward</a:t>
            </a:r>
            <a:r>
              <a:rPr lang="nb-NO" dirty="0" smtClean="0"/>
              <a:t> at Blakstad</a:t>
            </a:r>
          </a:p>
          <a:p>
            <a:r>
              <a:rPr lang="nb-NO" dirty="0" err="1" smtClean="0"/>
              <a:t>Getting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foot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door</a:t>
            </a:r>
            <a:r>
              <a:rPr lang="nb-NO" dirty="0" smtClean="0"/>
              <a:t> to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implementation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at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wards</a:t>
            </a:r>
            <a:r>
              <a:rPr lang="nb-NO" dirty="0" smtClean="0"/>
              <a:t>:</a:t>
            </a:r>
          </a:p>
          <a:p>
            <a:pPr>
              <a:buFont typeface="Wingdings" charset="2"/>
              <a:buChar char="Ø"/>
            </a:pPr>
            <a:r>
              <a:rPr lang="nb-NO" dirty="0" smtClean="0"/>
              <a:t>1 </a:t>
            </a:r>
            <a:r>
              <a:rPr lang="nb-NO" dirty="0" err="1" smtClean="0"/>
              <a:t>year</a:t>
            </a:r>
            <a:r>
              <a:rPr lang="nb-NO" dirty="0" smtClean="0"/>
              <a:t> training program for </a:t>
            </a:r>
            <a:r>
              <a:rPr lang="nb-NO" dirty="0" err="1" smtClean="0"/>
              <a:t>inpatient</a:t>
            </a:r>
            <a:r>
              <a:rPr lang="nb-NO" dirty="0" smtClean="0"/>
              <a:t> </a:t>
            </a:r>
            <a:r>
              <a:rPr lang="nb-NO" dirty="0" err="1" smtClean="0"/>
              <a:t>ward</a:t>
            </a:r>
            <a:r>
              <a:rPr lang="nb-NO" dirty="0" smtClean="0"/>
              <a:t> </a:t>
            </a:r>
            <a:r>
              <a:rPr lang="nb-NO" dirty="0" err="1" smtClean="0"/>
              <a:t>therapists</a:t>
            </a:r>
            <a:r>
              <a:rPr lang="nb-NO" dirty="0" smtClean="0"/>
              <a:t> (</a:t>
            </a:r>
            <a:r>
              <a:rPr lang="nb-NO" dirty="0" err="1" smtClean="0"/>
              <a:t>starting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psychiatrists</a:t>
            </a:r>
            <a:r>
              <a:rPr lang="nb-NO" dirty="0" smtClean="0"/>
              <a:t> and </a:t>
            </a:r>
            <a:r>
              <a:rPr lang="nb-NO" dirty="0" err="1" smtClean="0"/>
              <a:t>psychologists</a:t>
            </a:r>
            <a:endParaRPr lang="nb-NO" dirty="0" smtClean="0"/>
          </a:p>
          <a:p>
            <a:pPr>
              <a:buFont typeface="Wingdings" charset="2"/>
              <a:buChar char="Ø"/>
            </a:pPr>
            <a:r>
              <a:rPr lang="nb-NO" dirty="0" err="1" smtClean="0"/>
              <a:t>Theoretical</a:t>
            </a:r>
            <a:r>
              <a:rPr lang="nb-NO" dirty="0" smtClean="0"/>
              <a:t> and data-driven </a:t>
            </a:r>
            <a:r>
              <a:rPr lang="nb-NO" dirty="0" err="1" smtClean="0"/>
              <a:t>publications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3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8</a:t>
            </a:fld>
            <a:endParaRPr lang="de-DE" dirty="0"/>
          </a:p>
        </p:txBody>
      </p:sp>
      <p:pic>
        <p:nvPicPr>
          <p:cNvPr id="5" name="Picture 2" descr="http://www.keh-berlin.de/assets/images_slide_show/head_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72" y="1556792"/>
            <a:ext cx="636030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keh-berlin.de/assets/images_system/KEH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1" y="116632"/>
            <a:ext cx="38576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88745" y="4748951"/>
            <a:ext cx="412536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ACT implemented: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Psychiatric inpatient ward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Psychosomatic day clinic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Psychiatric outpatient clinic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47664" y="3697868"/>
            <a:ext cx="20162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Head of department:</a:t>
            </a:r>
          </a:p>
          <a:p>
            <a:r>
              <a:rPr lang="de-DE" sz="1400" dirty="0" smtClean="0"/>
              <a:t>Prof. Albert Diefenbacher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375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P09: Ward for Mood </a:t>
            </a:r>
            <a:r>
              <a:rPr lang="en-US" sz="2800" dirty="0"/>
              <a:t>D</a:t>
            </a:r>
            <a:r>
              <a:rPr lang="en-US" sz="2800" dirty="0" smtClean="0"/>
              <a:t>isorders and Comorbid </a:t>
            </a:r>
            <a:r>
              <a:rPr lang="en-US" sz="2800" dirty="0"/>
              <a:t>D</a:t>
            </a:r>
            <a:r>
              <a:rPr lang="en-US" sz="2800" dirty="0" smtClean="0"/>
              <a:t>isorders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9</a:t>
            </a:fld>
            <a:endParaRPr lang="de-DE" dirty="0"/>
          </a:p>
        </p:txBody>
      </p:sp>
      <p:pic>
        <p:nvPicPr>
          <p:cNvPr id="5" name="Picture 4" descr="KEH-Sitzec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8" y="1844824"/>
            <a:ext cx="3148608" cy="2361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iofeedbackra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96" y="4077072"/>
            <a:ext cx="3096344" cy="22445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EH-G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92" y="1606352"/>
            <a:ext cx="4004856" cy="30963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1719</Words>
  <Application>Microsoft Office PowerPoint</Application>
  <PresentationFormat>Bildschirmpräsentation (4:3)</PresentationFormat>
  <Paragraphs>433</Paragraphs>
  <Slides>33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5" baseType="lpstr">
      <vt:lpstr>Larissa</vt:lpstr>
      <vt:lpstr>Diagram</vt:lpstr>
      <vt:lpstr>PowerPoint-Präsentation</vt:lpstr>
      <vt:lpstr>The missing link:  How to implement a (lasting) 24/7 context that promotes psychological flexibility</vt:lpstr>
      <vt:lpstr>About our work</vt:lpstr>
      <vt:lpstr>PowerPoint-Präsentation</vt:lpstr>
      <vt:lpstr>Functional Model of Implementation</vt:lpstr>
      <vt:lpstr>Integrating Ostrom`s 8 Principles</vt:lpstr>
      <vt:lpstr>Future work:</vt:lpstr>
      <vt:lpstr>PowerPoint-Präsentation</vt:lpstr>
      <vt:lpstr>P09: Ward for Mood Disorders and Comorbid Disorders</vt:lpstr>
      <vt:lpstr>Implementing ACT on the Ward for Mood Disorders (P09)</vt:lpstr>
      <vt:lpstr>ACT in an inter-disciplinary Setting</vt:lpstr>
      <vt:lpstr>ACT group sessions</vt:lpstr>
      <vt:lpstr>ACT and occupational therapy</vt:lpstr>
      <vt:lpstr>Legato: centre for psychotic disorders</vt:lpstr>
      <vt:lpstr>Legato: centre for psychotic disorders</vt:lpstr>
      <vt:lpstr>Implementation process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ACT at inpatient clinics in Västerås and Stockholm, Sweden</vt:lpstr>
      <vt:lpstr>Aim</vt:lpstr>
      <vt:lpstr>What we have done so far…</vt:lpstr>
      <vt:lpstr>Coming years…</vt:lpstr>
      <vt:lpstr>Some of the outcome measures</vt:lpstr>
      <vt:lpstr>Topic 1: implementation</vt:lpstr>
      <vt:lpstr>Topic 2: team-approach</vt:lpstr>
      <vt:lpstr>Topic 3: clients</vt:lpstr>
      <vt:lpstr>Topic 4: pathways</vt:lpstr>
      <vt:lpstr>Topic 5: outcome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Pleger</dc:creator>
  <cp:lastModifiedBy>Pleger</cp:lastModifiedBy>
  <cp:revision>67</cp:revision>
  <dcterms:created xsi:type="dcterms:W3CDTF">2015-06-03T10:11:24Z</dcterms:created>
  <dcterms:modified xsi:type="dcterms:W3CDTF">2015-07-16T14:21:45Z</dcterms:modified>
</cp:coreProperties>
</file>